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69"/>
  </p:notesMasterIdLst>
  <p:handoutMasterIdLst>
    <p:handoutMasterId r:id="rId70"/>
  </p:handoutMasterIdLst>
  <p:sldIdLst>
    <p:sldId id="256" r:id="rId2"/>
    <p:sldId id="257" r:id="rId3"/>
    <p:sldId id="258" r:id="rId4"/>
    <p:sldId id="311" r:id="rId5"/>
    <p:sldId id="263" r:id="rId6"/>
    <p:sldId id="325" r:id="rId7"/>
    <p:sldId id="326" r:id="rId8"/>
    <p:sldId id="327" r:id="rId9"/>
    <p:sldId id="259" r:id="rId10"/>
    <p:sldId id="328" r:id="rId11"/>
    <p:sldId id="329" r:id="rId12"/>
    <p:sldId id="330" r:id="rId13"/>
    <p:sldId id="331" r:id="rId14"/>
    <p:sldId id="339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49" r:id="rId23"/>
    <p:sldId id="261" r:id="rId24"/>
    <p:sldId id="341" r:id="rId25"/>
    <p:sldId id="342" r:id="rId26"/>
    <p:sldId id="343" r:id="rId27"/>
    <p:sldId id="344" r:id="rId28"/>
    <p:sldId id="345" r:id="rId29"/>
    <p:sldId id="346" r:id="rId30"/>
    <p:sldId id="281" r:id="rId31"/>
    <p:sldId id="316" r:id="rId32"/>
    <p:sldId id="347" r:id="rId33"/>
    <p:sldId id="348" r:id="rId34"/>
    <p:sldId id="315" r:id="rId35"/>
    <p:sldId id="282" r:id="rId36"/>
    <p:sldId id="285" r:id="rId37"/>
    <p:sldId id="287" r:id="rId38"/>
    <p:sldId id="289" r:id="rId39"/>
    <p:sldId id="307" r:id="rId40"/>
    <p:sldId id="288" r:id="rId41"/>
    <p:sldId id="291" r:id="rId42"/>
    <p:sldId id="350" r:id="rId43"/>
    <p:sldId id="351" r:id="rId44"/>
    <p:sldId id="279" r:id="rId45"/>
    <p:sldId id="265" r:id="rId46"/>
    <p:sldId id="264" r:id="rId47"/>
    <p:sldId id="266" r:id="rId48"/>
    <p:sldId id="268" r:id="rId49"/>
    <p:sldId id="269" r:id="rId50"/>
    <p:sldId id="270" r:id="rId51"/>
    <p:sldId id="271" r:id="rId52"/>
    <p:sldId id="272" r:id="rId53"/>
    <p:sldId id="274" r:id="rId54"/>
    <p:sldId id="275" r:id="rId55"/>
    <p:sldId id="276" r:id="rId56"/>
    <p:sldId id="277" r:id="rId57"/>
    <p:sldId id="308" r:id="rId58"/>
    <p:sldId id="309" r:id="rId59"/>
    <p:sldId id="310" r:id="rId60"/>
    <p:sldId id="290" r:id="rId61"/>
    <p:sldId id="317" r:id="rId62"/>
    <p:sldId id="318" r:id="rId63"/>
    <p:sldId id="319" r:id="rId64"/>
    <p:sldId id="320" r:id="rId65"/>
    <p:sldId id="323" r:id="rId66"/>
    <p:sldId id="321" r:id="rId67"/>
    <p:sldId id="322" r:id="rId68"/>
  </p:sldIdLst>
  <p:sldSz cx="10693400" cy="7561263"/>
  <p:notesSz cx="6858000" cy="9144000"/>
  <p:defaultTextStyle>
    <a:defPPr>
      <a:defRPr lang="ru-RU"/>
    </a:defPPr>
    <a:lvl1pPr marL="0" algn="l" defTabSz="914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38" algn="l" defTabSz="914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914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914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914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15" algn="l" defTabSz="914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834" algn="l" defTabSz="914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953" algn="l" defTabSz="9142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3415"/>
    <a:srgbClr val="6F3F1B"/>
    <a:srgbClr val="993300"/>
    <a:srgbClr val="602000"/>
    <a:srgbClr val="FF3399"/>
    <a:srgbClr val="FF33CC"/>
    <a:srgbClr val="A65250"/>
    <a:srgbClr val="6F2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17" autoAdjust="0"/>
    <p:restoredTop sz="94660" autoAdjust="0"/>
  </p:normalViewPr>
  <p:slideViewPr>
    <p:cSldViewPr>
      <p:cViewPr varScale="1">
        <p:scale>
          <a:sx n="157" d="100"/>
          <a:sy n="157" d="100"/>
        </p:scale>
        <p:origin x="-96" y="-120"/>
      </p:cViewPr>
      <p:guideLst>
        <p:guide orient="horz" pos="2382"/>
        <p:guide pos="3369"/>
      </p:guideLst>
    </p:cSldViewPr>
  </p:slideViewPr>
  <p:outlineViewPr>
    <p:cViewPr>
      <p:scale>
        <a:sx n="33" d="100"/>
        <a:sy n="33" d="100"/>
      </p:scale>
      <p:origin x="0" y="769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33BF15-03A3-40AD-8257-44D0F07C5797}" type="doc">
      <dgm:prSet loTypeId="urn:microsoft.com/office/officeart/2005/8/layout/lProcess2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8ADA511D-55AF-4594-A9DD-CFF7F715B82C}">
      <dgm:prSet phldrT="[Текст]"/>
      <dgm:spPr/>
      <dgm:t>
        <a:bodyPr/>
        <a:lstStyle/>
        <a:p>
          <a:r>
            <a:rPr lang="ru-RU" dirty="0" smtClean="0"/>
            <a:t>№1</a:t>
          </a:r>
        </a:p>
        <a:p>
          <a:r>
            <a:rPr lang="ru-RU" dirty="0" smtClean="0"/>
            <a:t>500 руб.</a:t>
          </a:r>
          <a:endParaRPr lang="ru-RU" dirty="0"/>
        </a:p>
      </dgm:t>
    </dgm:pt>
    <dgm:pt modelId="{E5A5583D-642D-4F8D-9355-DB6808B372FA}" type="parTrans" cxnId="{43CEA646-D832-4367-A151-9107BC539B5E}">
      <dgm:prSet/>
      <dgm:spPr/>
      <dgm:t>
        <a:bodyPr/>
        <a:lstStyle/>
        <a:p>
          <a:endParaRPr lang="ru-RU"/>
        </a:p>
      </dgm:t>
    </dgm:pt>
    <dgm:pt modelId="{46079B2E-0F8E-44CD-81E2-055AA981414B}" type="sibTrans" cxnId="{43CEA646-D832-4367-A151-9107BC539B5E}">
      <dgm:prSet/>
      <dgm:spPr/>
      <dgm:t>
        <a:bodyPr/>
        <a:lstStyle/>
        <a:p>
          <a:endParaRPr lang="ru-RU"/>
        </a:p>
      </dgm:t>
    </dgm:pt>
    <dgm:pt modelId="{345CA2A2-3E78-48D9-B1DE-204E066365B8}">
      <dgm:prSet phldrT="[Текст]" custT="1"/>
      <dgm:spPr/>
      <dgm:t>
        <a:bodyPr/>
        <a:lstStyle/>
        <a:p>
          <a:r>
            <a:rPr lang="ru-RU" sz="2400" dirty="0" smtClean="0"/>
            <a:t>Блинчик с клубничным джемом и шоколадом</a:t>
          </a:r>
          <a:endParaRPr lang="ru-RU" sz="2400" dirty="0"/>
        </a:p>
      </dgm:t>
    </dgm:pt>
    <dgm:pt modelId="{1902288D-3E11-4E2B-BE6B-AE4753A9D9D7}" type="parTrans" cxnId="{EC211F3A-1D92-46C5-ABF3-6CD9A82E807B}">
      <dgm:prSet/>
      <dgm:spPr/>
      <dgm:t>
        <a:bodyPr/>
        <a:lstStyle/>
        <a:p>
          <a:endParaRPr lang="ru-RU"/>
        </a:p>
      </dgm:t>
    </dgm:pt>
    <dgm:pt modelId="{C059DEB5-FCC2-4514-BDFC-A3EA9B72412F}" type="sibTrans" cxnId="{EC211F3A-1D92-46C5-ABF3-6CD9A82E807B}">
      <dgm:prSet/>
      <dgm:spPr/>
      <dgm:t>
        <a:bodyPr/>
        <a:lstStyle/>
        <a:p>
          <a:endParaRPr lang="ru-RU"/>
        </a:p>
      </dgm:t>
    </dgm:pt>
    <dgm:pt modelId="{CEE7D865-2788-4517-907F-9C4880486234}">
      <dgm:prSet phldrT="[Текст]" custT="1"/>
      <dgm:spPr/>
      <dgm:t>
        <a:bodyPr/>
        <a:lstStyle/>
        <a:p>
          <a:r>
            <a:rPr lang="ru-RU" sz="2300" dirty="0" smtClean="0"/>
            <a:t>Шоколадное мороженое</a:t>
          </a:r>
          <a:endParaRPr lang="ru-RU" sz="2300" dirty="0"/>
        </a:p>
      </dgm:t>
    </dgm:pt>
    <dgm:pt modelId="{81C87ECE-1FE9-40DE-AE91-B1C4D27A80D2}" type="parTrans" cxnId="{D0E333D0-DC1B-4663-BABA-61AE7678A2E9}">
      <dgm:prSet/>
      <dgm:spPr/>
      <dgm:t>
        <a:bodyPr/>
        <a:lstStyle/>
        <a:p>
          <a:endParaRPr lang="ru-RU"/>
        </a:p>
      </dgm:t>
    </dgm:pt>
    <dgm:pt modelId="{2914C745-B6BD-4F1A-AEDE-A3AD565C9543}" type="sibTrans" cxnId="{D0E333D0-DC1B-4663-BABA-61AE7678A2E9}">
      <dgm:prSet/>
      <dgm:spPr/>
      <dgm:t>
        <a:bodyPr/>
        <a:lstStyle/>
        <a:p>
          <a:endParaRPr lang="ru-RU"/>
        </a:p>
      </dgm:t>
    </dgm:pt>
    <dgm:pt modelId="{3587A41A-6719-4274-820A-FA35A2BB5E52}">
      <dgm:prSet phldrT="[Текст]"/>
      <dgm:spPr/>
      <dgm:t>
        <a:bodyPr/>
        <a:lstStyle/>
        <a:p>
          <a:r>
            <a:rPr lang="ru-RU" dirty="0" smtClean="0"/>
            <a:t>№2</a:t>
          </a:r>
        </a:p>
        <a:p>
          <a:r>
            <a:rPr lang="ru-RU" dirty="0" smtClean="0"/>
            <a:t>600 руб.</a:t>
          </a:r>
          <a:endParaRPr lang="ru-RU" dirty="0"/>
        </a:p>
      </dgm:t>
    </dgm:pt>
    <dgm:pt modelId="{1176F91A-9DBB-44B8-8A15-1F2CBA127E61}" type="parTrans" cxnId="{933E6818-CDFD-4F8A-9D89-BC0C0698F5B6}">
      <dgm:prSet/>
      <dgm:spPr/>
      <dgm:t>
        <a:bodyPr/>
        <a:lstStyle/>
        <a:p>
          <a:endParaRPr lang="ru-RU"/>
        </a:p>
      </dgm:t>
    </dgm:pt>
    <dgm:pt modelId="{7B217247-386F-4450-B872-654C2261C012}" type="sibTrans" cxnId="{933E6818-CDFD-4F8A-9D89-BC0C0698F5B6}">
      <dgm:prSet/>
      <dgm:spPr/>
      <dgm:t>
        <a:bodyPr/>
        <a:lstStyle/>
        <a:p>
          <a:endParaRPr lang="ru-RU"/>
        </a:p>
      </dgm:t>
    </dgm:pt>
    <dgm:pt modelId="{97F6ABE4-CD80-4409-9587-A9B19F51B57F}">
      <dgm:prSet phldrT="[Текст]" custT="1"/>
      <dgm:spPr/>
      <dgm:t>
        <a:bodyPr/>
        <a:lstStyle/>
        <a:p>
          <a:r>
            <a:rPr lang="ru-RU" sz="2400" dirty="0" smtClean="0"/>
            <a:t>Блинчик с бананом и шоколадом</a:t>
          </a:r>
          <a:endParaRPr lang="ru-RU" sz="2400" dirty="0"/>
        </a:p>
      </dgm:t>
    </dgm:pt>
    <dgm:pt modelId="{4CAA32BD-6ED4-40AE-8F56-DF29676962D3}" type="parTrans" cxnId="{B39F43A6-7081-4107-B799-38815153A101}">
      <dgm:prSet/>
      <dgm:spPr/>
      <dgm:t>
        <a:bodyPr/>
        <a:lstStyle/>
        <a:p>
          <a:endParaRPr lang="ru-RU"/>
        </a:p>
      </dgm:t>
    </dgm:pt>
    <dgm:pt modelId="{90847073-5F54-4322-B31F-C192B810D834}" type="sibTrans" cxnId="{B39F43A6-7081-4107-B799-38815153A101}">
      <dgm:prSet/>
      <dgm:spPr/>
      <dgm:t>
        <a:bodyPr/>
        <a:lstStyle/>
        <a:p>
          <a:endParaRPr lang="ru-RU"/>
        </a:p>
      </dgm:t>
    </dgm:pt>
    <dgm:pt modelId="{57CEA96F-C822-4D2A-A55A-42D1B10200FD}">
      <dgm:prSet phldrT="[Текст]"/>
      <dgm:spPr/>
      <dgm:t>
        <a:bodyPr/>
        <a:lstStyle/>
        <a:p>
          <a:r>
            <a:rPr lang="ru-RU" dirty="0" smtClean="0"/>
            <a:t>Шоколадное печенье</a:t>
          </a:r>
          <a:endParaRPr lang="ru-RU" b="0" dirty="0"/>
        </a:p>
      </dgm:t>
    </dgm:pt>
    <dgm:pt modelId="{B58CC239-7331-41CA-AA5A-0698BA72FD6F}" type="parTrans" cxnId="{F01DEF00-A9A2-4F8B-8B00-97F69026398E}">
      <dgm:prSet/>
      <dgm:spPr/>
      <dgm:t>
        <a:bodyPr/>
        <a:lstStyle/>
        <a:p>
          <a:endParaRPr lang="ru-RU"/>
        </a:p>
      </dgm:t>
    </dgm:pt>
    <dgm:pt modelId="{40D95627-CFC6-4557-849F-87BC9EA17A43}" type="sibTrans" cxnId="{F01DEF00-A9A2-4F8B-8B00-97F69026398E}">
      <dgm:prSet/>
      <dgm:spPr/>
      <dgm:t>
        <a:bodyPr/>
        <a:lstStyle/>
        <a:p>
          <a:endParaRPr lang="ru-RU"/>
        </a:p>
      </dgm:t>
    </dgm:pt>
    <dgm:pt modelId="{524C8551-3CCA-495C-BCE7-61885362D207}">
      <dgm:prSet phldrT="[Текст]"/>
      <dgm:spPr/>
      <dgm:t>
        <a:bodyPr/>
        <a:lstStyle/>
        <a:p>
          <a:r>
            <a:rPr lang="ru-RU" dirty="0" smtClean="0"/>
            <a:t>№3</a:t>
          </a:r>
        </a:p>
        <a:p>
          <a:r>
            <a:rPr lang="ru-RU" dirty="0" smtClean="0"/>
            <a:t>700 руб.</a:t>
          </a:r>
          <a:endParaRPr lang="ru-RU" dirty="0"/>
        </a:p>
      </dgm:t>
    </dgm:pt>
    <dgm:pt modelId="{27D8FD57-2D13-4D19-B379-2AAF75B4D422}" type="parTrans" cxnId="{A722C239-31D0-4E67-B643-AC4B2EA93311}">
      <dgm:prSet/>
      <dgm:spPr/>
      <dgm:t>
        <a:bodyPr/>
        <a:lstStyle/>
        <a:p>
          <a:endParaRPr lang="ru-RU"/>
        </a:p>
      </dgm:t>
    </dgm:pt>
    <dgm:pt modelId="{285C9411-6CF5-4D09-AE47-839E11C4C4A6}" type="sibTrans" cxnId="{A722C239-31D0-4E67-B643-AC4B2EA93311}">
      <dgm:prSet/>
      <dgm:spPr/>
      <dgm:t>
        <a:bodyPr/>
        <a:lstStyle/>
        <a:p>
          <a:endParaRPr lang="ru-RU"/>
        </a:p>
      </dgm:t>
    </dgm:pt>
    <dgm:pt modelId="{C0068C45-EB39-4871-A9BC-C081BB90F3BC}">
      <dgm:prSet phldrT="[Текст]" custT="1"/>
      <dgm:spPr/>
      <dgm:t>
        <a:bodyPr/>
        <a:lstStyle/>
        <a:p>
          <a:r>
            <a:rPr lang="ru-RU" sz="2400" dirty="0" err="1" smtClean="0"/>
            <a:t>Круассан</a:t>
          </a:r>
          <a:r>
            <a:rPr lang="ru-RU" sz="2400" dirty="0" smtClean="0"/>
            <a:t> с шоколадом</a:t>
          </a:r>
          <a:endParaRPr lang="ru-RU" sz="2400" dirty="0"/>
        </a:p>
      </dgm:t>
    </dgm:pt>
    <dgm:pt modelId="{1DFAD7F5-7F3D-4071-8DB9-C13BE0DCF56C}" type="parTrans" cxnId="{19FF7C02-4D46-4634-9FB5-ABA32D26B7F4}">
      <dgm:prSet/>
      <dgm:spPr/>
      <dgm:t>
        <a:bodyPr/>
        <a:lstStyle/>
        <a:p>
          <a:endParaRPr lang="ru-RU"/>
        </a:p>
      </dgm:t>
    </dgm:pt>
    <dgm:pt modelId="{A296C426-7522-48C7-B8A2-EA66C4159749}" type="sibTrans" cxnId="{19FF7C02-4D46-4634-9FB5-ABA32D26B7F4}">
      <dgm:prSet/>
      <dgm:spPr/>
      <dgm:t>
        <a:bodyPr/>
        <a:lstStyle/>
        <a:p>
          <a:endParaRPr lang="ru-RU"/>
        </a:p>
      </dgm:t>
    </dgm:pt>
    <dgm:pt modelId="{ACDF6B62-A4DA-43FB-9C8F-E882E4FD5E4D}">
      <dgm:prSet phldrT="[Текст]" custT="1"/>
      <dgm:spPr/>
      <dgm:t>
        <a:bodyPr/>
        <a:lstStyle/>
        <a:p>
          <a:r>
            <a:rPr lang="ru-RU" sz="2400" dirty="0" smtClean="0"/>
            <a:t>Горячий шоколад со взбитыми сливками</a:t>
          </a:r>
          <a:endParaRPr lang="ru-RU" sz="2400" dirty="0"/>
        </a:p>
      </dgm:t>
    </dgm:pt>
    <dgm:pt modelId="{1CAC2959-0CF9-4FAD-8BF5-ADAA555A8F43}" type="parTrans" cxnId="{EABC8CC6-5460-4A55-9949-3E97A409AF2C}">
      <dgm:prSet/>
      <dgm:spPr/>
      <dgm:t>
        <a:bodyPr/>
        <a:lstStyle/>
        <a:p>
          <a:endParaRPr lang="ru-RU"/>
        </a:p>
      </dgm:t>
    </dgm:pt>
    <dgm:pt modelId="{2C353DCC-1B95-4C8D-9A9B-447B4DDC9DD8}" type="sibTrans" cxnId="{EABC8CC6-5460-4A55-9949-3E97A409AF2C}">
      <dgm:prSet/>
      <dgm:spPr/>
      <dgm:t>
        <a:bodyPr/>
        <a:lstStyle/>
        <a:p>
          <a:endParaRPr lang="ru-RU"/>
        </a:p>
      </dgm:t>
    </dgm:pt>
    <dgm:pt modelId="{EEC890E1-3A0B-4C4B-A470-B5CDAC134B1A}">
      <dgm:prSet/>
      <dgm:spPr/>
      <dgm:t>
        <a:bodyPr/>
        <a:lstStyle/>
        <a:p>
          <a:r>
            <a:rPr lang="ru-RU" dirty="0" smtClean="0"/>
            <a:t>№4</a:t>
          </a:r>
        </a:p>
        <a:p>
          <a:r>
            <a:rPr lang="ru-RU" dirty="0" smtClean="0"/>
            <a:t>750 руб.</a:t>
          </a:r>
          <a:endParaRPr lang="ru-RU" dirty="0"/>
        </a:p>
      </dgm:t>
    </dgm:pt>
    <dgm:pt modelId="{333EAE3E-0836-4C33-9DAB-4366CA56D810}" type="parTrans" cxnId="{2F2ECB53-2B24-4201-80E3-C0FC9310A9B0}">
      <dgm:prSet/>
      <dgm:spPr/>
      <dgm:t>
        <a:bodyPr/>
        <a:lstStyle/>
        <a:p>
          <a:endParaRPr lang="ru-RU"/>
        </a:p>
      </dgm:t>
    </dgm:pt>
    <dgm:pt modelId="{6100D79D-A6FF-4DD8-8364-C8DB62497F75}" type="sibTrans" cxnId="{2F2ECB53-2B24-4201-80E3-C0FC9310A9B0}">
      <dgm:prSet/>
      <dgm:spPr/>
      <dgm:t>
        <a:bodyPr/>
        <a:lstStyle/>
        <a:p>
          <a:endParaRPr lang="ru-RU"/>
        </a:p>
      </dgm:t>
    </dgm:pt>
    <dgm:pt modelId="{F71E5CB4-CB84-4195-BF59-E50C223ECD29}">
      <dgm:prSet custT="1"/>
      <dgm:spPr/>
      <dgm:t>
        <a:bodyPr/>
        <a:lstStyle/>
        <a:p>
          <a:r>
            <a:rPr lang="ru-RU" sz="2400" smtClean="0"/>
            <a:t>Шоколадный маффин </a:t>
          </a:r>
          <a:endParaRPr lang="ru-RU" sz="2400" dirty="0"/>
        </a:p>
      </dgm:t>
    </dgm:pt>
    <dgm:pt modelId="{22C33623-EC5A-4341-9B47-EAF0EEF28A9A}" type="parTrans" cxnId="{45F6F491-65CD-4FC4-995D-6C49B2A37472}">
      <dgm:prSet/>
      <dgm:spPr/>
      <dgm:t>
        <a:bodyPr/>
        <a:lstStyle/>
        <a:p>
          <a:endParaRPr lang="ru-RU"/>
        </a:p>
      </dgm:t>
    </dgm:pt>
    <dgm:pt modelId="{146D9AE7-C755-4D97-8AB7-25B9964B96F6}" type="sibTrans" cxnId="{45F6F491-65CD-4FC4-995D-6C49B2A37472}">
      <dgm:prSet/>
      <dgm:spPr/>
      <dgm:t>
        <a:bodyPr/>
        <a:lstStyle/>
        <a:p>
          <a:endParaRPr lang="ru-RU"/>
        </a:p>
      </dgm:t>
    </dgm:pt>
    <dgm:pt modelId="{2ABC54B9-F260-44C1-AF94-AB6D0A38E1AF}">
      <dgm:prSet custT="1"/>
      <dgm:spPr/>
      <dgm:t>
        <a:bodyPr/>
        <a:lstStyle/>
        <a:p>
          <a:r>
            <a:rPr lang="ru-RU" sz="1700" b="0" dirty="0" smtClean="0"/>
            <a:t>Фруктовый салат со взбитыми сливками и шоколадным соусом</a:t>
          </a:r>
          <a:endParaRPr lang="ru-RU" sz="1700" dirty="0"/>
        </a:p>
      </dgm:t>
    </dgm:pt>
    <dgm:pt modelId="{29200EA1-0790-4E85-891A-529C5C80A05D}" type="parTrans" cxnId="{584DD04B-2F6B-4D76-A51F-34B404B8288D}">
      <dgm:prSet/>
      <dgm:spPr/>
      <dgm:t>
        <a:bodyPr/>
        <a:lstStyle/>
        <a:p>
          <a:endParaRPr lang="ru-RU"/>
        </a:p>
      </dgm:t>
    </dgm:pt>
    <dgm:pt modelId="{7CC9D804-AD97-4DE6-AAB2-5EC8F4F8A58C}" type="sibTrans" cxnId="{584DD04B-2F6B-4D76-A51F-34B404B8288D}">
      <dgm:prSet/>
      <dgm:spPr/>
      <dgm:t>
        <a:bodyPr/>
        <a:lstStyle/>
        <a:p>
          <a:endParaRPr lang="ru-RU"/>
        </a:p>
      </dgm:t>
    </dgm:pt>
    <dgm:pt modelId="{7FD9E46B-6F1A-4D3B-B330-2D45EEA7E1E1}">
      <dgm:prSet phldrT="[Текст]" custT="1"/>
      <dgm:spPr/>
      <dgm:t>
        <a:bodyPr/>
        <a:lstStyle/>
        <a:p>
          <a:r>
            <a:rPr lang="ru-RU" sz="2400" dirty="0" smtClean="0"/>
            <a:t>Чай с ароматом шоколада</a:t>
          </a:r>
          <a:endParaRPr lang="ru-RU" sz="2400" dirty="0"/>
        </a:p>
      </dgm:t>
    </dgm:pt>
    <dgm:pt modelId="{750CD83C-1D6E-40CA-B5B5-56642D3764EF}" type="parTrans" cxnId="{CB5B4466-A63E-42B3-897D-BF059F77ECB6}">
      <dgm:prSet/>
      <dgm:spPr/>
      <dgm:t>
        <a:bodyPr/>
        <a:lstStyle/>
        <a:p>
          <a:endParaRPr lang="ru-RU"/>
        </a:p>
      </dgm:t>
    </dgm:pt>
    <dgm:pt modelId="{EFCFE3A4-A687-496D-8D55-EE5929BEA913}" type="sibTrans" cxnId="{CB5B4466-A63E-42B3-897D-BF059F77ECB6}">
      <dgm:prSet/>
      <dgm:spPr/>
      <dgm:t>
        <a:bodyPr/>
        <a:lstStyle/>
        <a:p>
          <a:endParaRPr lang="ru-RU"/>
        </a:p>
      </dgm:t>
    </dgm:pt>
    <dgm:pt modelId="{631CED82-EC12-456C-901F-9719C8FE71FB}">
      <dgm:prSet phldrT="[Текст]" custT="1"/>
      <dgm:spPr/>
      <dgm:t>
        <a:bodyPr/>
        <a:lstStyle/>
        <a:p>
          <a:r>
            <a:rPr lang="ru-RU" sz="2400" dirty="0" smtClean="0"/>
            <a:t>Молочный коктейль с шоколадом</a:t>
          </a:r>
          <a:endParaRPr lang="ru-RU" sz="2400" dirty="0"/>
        </a:p>
      </dgm:t>
    </dgm:pt>
    <dgm:pt modelId="{9474A9A7-417E-4AD4-A0E3-53F86943F036}" type="parTrans" cxnId="{CD8678CC-CBCF-4E4C-A3DC-2A43F16E4ECD}">
      <dgm:prSet/>
      <dgm:spPr/>
      <dgm:t>
        <a:bodyPr/>
        <a:lstStyle/>
        <a:p>
          <a:endParaRPr lang="ru-RU"/>
        </a:p>
      </dgm:t>
    </dgm:pt>
    <dgm:pt modelId="{8651A2B0-032B-4DA0-8726-1D2956EED3FF}" type="sibTrans" cxnId="{CD8678CC-CBCF-4E4C-A3DC-2A43F16E4ECD}">
      <dgm:prSet/>
      <dgm:spPr/>
      <dgm:t>
        <a:bodyPr/>
        <a:lstStyle/>
        <a:p>
          <a:endParaRPr lang="ru-RU"/>
        </a:p>
      </dgm:t>
    </dgm:pt>
    <dgm:pt modelId="{851561B7-D2AB-4E08-9C05-2355F57EB088}">
      <dgm:prSet phldrT="[Текст]" custT="1"/>
      <dgm:spPr/>
      <dgm:t>
        <a:bodyPr/>
        <a:lstStyle/>
        <a:p>
          <a:r>
            <a:rPr lang="ru-RU" sz="2400" dirty="0" smtClean="0"/>
            <a:t>Фруктовые шашлычки с шоколадным соусом</a:t>
          </a:r>
          <a:endParaRPr lang="ru-RU" sz="2400" dirty="0"/>
        </a:p>
      </dgm:t>
    </dgm:pt>
    <dgm:pt modelId="{E327E514-4D37-4F7E-949E-F1FE813F22C4}" type="parTrans" cxnId="{8BE0ED97-13C6-489A-B676-05C48E64BFBC}">
      <dgm:prSet/>
      <dgm:spPr/>
      <dgm:t>
        <a:bodyPr/>
        <a:lstStyle/>
        <a:p>
          <a:endParaRPr lang="ru-RU"/>
        </a:p>
      </dgm:t>
    </dgm:pt>
    <dgm:pt modelId="{D2702D3F-CEDE-4D1E-844A-B615E19709F9}" type="sibTrans" cxnId="{8BE0ED97-13C6-489A-B676-05C48E64BFBC}">
      <dgm:prSet/>
      <dgm:spPr/>
      <dgm:t>
        <a:bodyPr/>
        <a:lstStyle/>
        <a:p>
          <a:endParaRPr lang="ru-RU"/>
        </a:p>
      </dgm:t>
    </dgm:pt>
    <dgm:pt modelId="{4F8C1EE7-0676-4068-A58F-FEFBEDABF29D}">
      <dgm:prSet custT="1"/>
      <dgm:spPr/>
      <dgm:t>
        <a:bodyPr/>
        <a:lstStyle/>
        <a:p>
          <a:r>
            <a:rPr lang="ru-RU" sz="2400" dirty="0" smtClean="0"/>
            <a:t>Какао</a:t>
          </a:r>
          <a:endParaRPr lang="ru-RU" sz="2400" dirty="0"/>
        </a:p>
      </dgm:t>
    </dgm:pt>
    <dgm:pt modelId="{7F4ED0DE-01CC-44DF-83FF-D6557E697E32}" type="parTrans" cxnId="{582425E5-2868-42F4-BBD6-818BDBA7FBF7}">
      <dgm:prSet/>
      <dgm:spPr/>
      <dgm:t>
        <a:bodyPr/>
        <a:lstStyle/>
        <a:p>
          <a:endParaRPr lang="ru-RU"/>
        </a:p>
      </dgm:t>
    </dgm:pt>
    <dgm:pt modelId="{A9F67799-286C-40CC-B7C2-F713E546CC7B}" type="sibTrans" cxnId="{582425E5-2868-42F4-BBD6-818BDBA7FBF7}">
      <dgm:prSet/>
      <dgm:spPr/>
      <dgm:t>
        <a:bodyPr/>
        <a:lstStyle/>
        <a:p>
          <a:endParaRPr lang="ru-RU"/>
        </a:p>
      </dgm:t>
    </dgm:pt>
    <dgm:pt modelId="{DABCB5AC-FCBD-4328-829B-1993B41F00AB}" type="pres">
      <dgm:prSet presAssocID="{3133BF15-03A3-40AD-8257-44D0F07C579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DEF0A5-41BE-4294-A7F6-1307A2FAB1E2}" type="pres">
      <dgm:prSet presAssocID="{8ADA511D-55AF-4594-A9DD-CFF7F715B82C}" presName="compNode" presStyleCnt="0"/>
      <dgm:spPr/>
      <dgm:t>
        <a:bodyPr/>
        <a:lstStyle/>
        <a:p>
          <a:endParaRPr lang="ru-RU"/>
        </a:p>
      </dgm:t>
    </dgm:pt>
    <dgm:pt modelId="{978A4A0E-1E0D-4E02-8137-688F5FD4FFEF}" type="pres">
      <dgm:prSet presAssocID="{8ADA511D-55AF-4594-A9DD-CFF7F715B82C}" presName="aNode" presStyleLbl="bgShp" presStyleIdx="0" presStyleCnt="4" custLinFactNeighborX="3227"/>
      <dgm:spPr/>
      <dgm:t>
        <a:bodyPr/>
        <a:lstStyle/>
        <a:p>
          <a:endParaRPr lang="ru-RU"/>
        </a:p>
      </dgm:t>
    </dgm:pt>
    <dgm:pt modelId="{0A198A6D-2C1C-4662-A826-2125329C368D}" type="pres">
      <dgm:prSet presAssocID="{8ADA511D-55AF-4594-A9DD-CFF7F715B82C}" presName="textNode" presStyleLbl="bgShp" presStyleIdx="0" presStyleCnt="4"/>
      <dgm:spPr/>
      <dgm:t>
        <a:bodyPr/>
        <a:lstStyle/>
        <a:p>
          <a:endParaRPr lang="ru-RU"/>
        </a:p>
      </dgm:t>
    </dgm:pt>
    <dgm:pt modelId="{48A2F7E2-AE2F-49D0-891F-BE7D08B02638}" type="pres">
      <dgm:prSet presAssocID="{8ADA511D-55AF-4594-A9DD-CFF7F715B82C}" presName="compChildNode" presStyleCnt="0"/>
      <dgm:spPr/>
      <dgm:t>
        <a:bodyPr/>
        <a:lstStyle/>
        <a:p>
          <a:endParaRPr lang="ru-RU"/>
        </a:p>
      </dgm:t>
    </dgm:pt>
    <dgm:pt modelId="{8610C8FB-87EC-4553-9140-7BA7FEA133B2}" type="pres">
      <dgm:prSet presAssocID="{8ADA511D-55AF-4594-A9DD-CFF7F715B82C}" presName="theInnerList" presStyleCnt="0"/>
      <dgm:spPr/>
      <dgm:t>
        <a:bodyPr/>
        <a:lstStyle/>
        <a:p>
          <a:endParaRPr lang="ru-RU"/>
        </a:p>
      </dgm:t>
    </dgm:pt>
    <dgm:pt modelId="{906ADA63-2C3F-4EF9-A068-9F754808BF4D}" type="pres">
      <dgm:prSet presAssocID="{345CA2A2-3E78-48D9-B1DE-204E066365B8}" presName="child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B4A07D-9248-411B-B5CB-57516E035CAB}" type="pres">
      <dgm:prSet presAssocID="{345CA2A2-3E78-48D9-B1DE-204E066365B8}" presName="aSpace2" presStyleCnt="0"/>
      <dgm:spPr/>
      <dgm:t>
        <a:bodyPr/>
        <a:lstStyle/>
        <a:p>
          <a:endParaRPr lang="ru-RU"/>
        </a:p>
      </dgm:t>
    </dgm:pt>
    <dgm:pt modelId="{4710761A-AE30-4F1A-9DC3-080675E46810}" type="pres">
      <dgm:prSet presAssocID="{CEE7D865-2788-4517-907F-9C4880486234}" presName="child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58FF43-E9AC-464A-9EE9-9F8F7DC5B1B6}" type="pres">
      <dgm:prSet presAssocID="{CEE7D865-2788-4517-907F-9C4880486234}" presName="aSpace2" presStyleCnt="0"/>
      <dgm:spPr/>
      <dgm:t>
        <a:bodyPr/>
        <a:lstStyle/>
        <a:p>
          <a:endParaRPr lang="ru-RU"/>
        </a:p>
      </dgm:t>
    </dgm:pt>
    <dgm:pt modelId="{3C99B2C7-28FF-47B3-9932-449217E552E5}" type="pres">
      <dgm:prSet presAssocID="{7FD9E46B-6F1A-4D3B-B330-2D45EEA7E1E1}" presName="child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166EE-0773-483F-93A1-E53168521542}" type="pres">
      <dgm:prSet presAssocID="{8ADA511D-55AF-4594-A9DD-CFF7F715B82C}" presName="aSpace" presStyleCnt="0"/>
      <dgm:spPr/>
      <dgm:t>
        <a:bodyPr/>
        <a:lstStyle/>
        <a:p>
          <a:endParaRPr lang="ru-RU"/>
        </a:p>
      </dgm:t>
    </dgm:pt>
    <dgm:pt modelId="{A532438E-4448-4F12-A0E4-BFB536AB4A59}" type="pres">
      <dgm:prSet presAssocID="{3587A41A-6719-4274-820A-FA35A2BB5E52}" presName="compNode" presStyleCnt="0"/>
      <dgm:spPr/>
      <dgm:t>
        <a:bodyPr/>
        <a:lstStyle/>
        <a:p>
          <a:endParaRPr lang="ru-RU"/>
        </a:p>
      </dgm:t>
    </dgm:pt>
    <dgm:pt modelId="{3B929C5C-5990-4505-B4AD-694AD6E0A273}" type="pres">
      <dgm:prSet presAssocID="{3587A41A-6719-4274-820A-FA35A2BB5E52}" presName="aNode" presStyleLbl="bgShp" presStyleIdx="1" presStyleCnt="4" custLinFactNeighborX="2235"/>
      <dgm:spPr/>
      <dgm:t>
        <a:bodyPr/>
        <a:lstStyle/>
        <a:p>
          <a:endParaRPr lang="ru-RU"/>
        </a:p>
      </dgm:t>
    </dgm:pt>
    <dgm:pt modelId="{6D2EAA09-1518-4157-B715-1EF7B441E274}" type="pres">
      <dgm:prSet presAssocID="{3587A41A-6719-4274-820A-FA35A2BB5E52}" presName="textNode" presStyleLbl="bgShp" presStyleIdx="1" presStyleCnt="4"/>
      <dgm:spPr/>
      <dgm:t>
        <a:bodyPr/>
        <a:lstStyle/>
        <a:p>
          <a:endParaRPr lang="ru-RU"/>
        </a:p>
      </dgm:t>
    </dgm:pt>
    <dgm:pt modelId="{F46AEF60-F9FD-42C8-9E75-635A907C876F}" type="pres">
      <dgm:prSet presAssocID="{3587A41A-6719-4274-820A-FA35A2BB5E52}" presName="compChildNode" presStyleCnt="0"/>
      <dgm:spPr/>
      <dgm:t>
        <a:bodyPr/>
        <a:lstStyle/>
        <a:p>
          <a:endParaRPr lang="ru-RU"/>
        </a:p>
      </dgm:t>
    </dgm:pt>
    <dgm:pt modelId="{8611CB87-0A3D-4F56-8D37-E2C3379557F9}" type="pres">
      <dgm:prSet presAssocID="{3587A41A-6719-4274-820A-FA35A2BB5E52}" presName="theInnerList" presStyleCnt="0"/>
      <dgm:spPr/>
      <dgm:t>
        <a:bodyPr/>
        <a:lstStyle/>
        <a:p>
          <a:endParaRPr lang="ru-RU"/>
        </a:p>
      </dgm:t>
    </dgm:pt>
    <dgm:pt modelId="{D0335BA2-AB49-42AA-8832-B56E3042D50D}" type="pres">
      <dgm:prSet presAssocID="{97F6ABE4-CD80-4409-9587-A9B19F51B57F}" presName="child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7AC456-4B06-42A4-A3ED-99D127F6FAAC}" type="pres">
      <dgm:prSet presAssocID="{97F6ABE4-CD80-4409-9587-A9B19F51B57F}" presName="aSpace2" presStyleCnt="0"/>
      <dgm:spPr/>
      <dgm:t>
        <a:bodyPr/>
        <a:lstStyle/>
        <a:p>
          <a:endParaRPr lang="ru-RU"/>
        </a:p>
      </dgm:t>
    </dgm:pt>
    <dgm:pt modelId="{495DBA52-4E67-42C8-8160-AA4475DD5238}" type="pres">
      <dgm:prSet presAssocID="{57CEA96F-C822-4D2A-A55A-42D1B10200FD}" presName="child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6F119-9655-46F1-B3AB-0B37569E909C}" type="pres">
      <dgm:prSet presAssocID="{57CEA96F-C822-4D2A-A55A-42D1B10200FD}" presName="aSpace2" presStyleCnt="0"/>
      <dgm:spPr/>
      <dgm:t>
        <a:bodyPr/>
        <a:lstStyle/>
        <a:p>
          <a:endParaRPr lang="ru-RU"/>
        </a:p>
      </dgm:t>
    </dgm:pt>
    <dgm:pt modelId="{802A4DFE-A8C8-48DE-BF92-7133694BC179}" type="pres">
      <dgm:prSet presAssocID="{631CED82-EC12-456C-901F-9719C8FE71FB}" presName="child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D7634-CF63-49C2-B8DD-7F68BD6D4A0D}" type="pres">
      <dgm:prSet presAssocID="{3587A41A-6719-4274-820A-FA35A2BB5E52}" presName="aSpace" presStyleCnt="0"/>
      <dgm:spPr/>
      <dgm:t>
        <a:bodyPr/>
        <a:lstStyle/>
        <a:p>
          <a:endParaRPr lang="ru-RU"/>
        </a:p>
      </dgm:t>
    </dgm:pt>
    <dgm:pt modelId="{E730AEAC-4825-4CFB-90A3-6B88BD7BB659}" type="pres">
      <dgm:prSet presAssocID="{524C8551-3CCA-495C-BCE7-61885362D207}" presName="compNode" presStyleCnt="0"/>
      <dgm:spPr/>
      <dgm:t>
        <a:bodyPr/>
        <a:lstStyle/>
        <a:p>
          <a:endParaRPr lang="ru-RU"/>
        </a:p>
      </dgm:t>
    </dgm:pt>
    <dgm:pt modelId="{3BBE0B2F-15E8-4E47-8F07-3EDD585DA637}" type="pres">
      <dgm:prSet presAssocID="{524C8551-3CCA-495C-BCE7-61885362D207}" presName="aNode" presStyleLbl="bgShp" presStyleIdx="2" presStyleCnt="4"/>
      <dgm:spPr/>
      <dgm:t>
        <a:bodyPr/>
        <a:lstStyle/>
        <a:p>
          <a:endParaRPr lang="ru-RU"/>
        </a:p>
      </dgm:t>
    </dgm:pt>
    <dgm:pt modelId="{381A49FC-0A17-4E51-9F71-BE1BB754A7DD}" type="pres">
      <dgm:prSet presAssocID="{524C8551-3CCA-495C-BCE7-61885362D207}" presName="textNode" presStyleLbl="bgShp" presStyleIdx="2" presStyleCnt="4"/>
      <dgm:spPr/>
      <dgm:t>
        <a:bodyPr/>
        <a:lstStyle/>
        <a:p>
          <a:endParaRPr lang="ru-RU"/>
        </a:p>
      </dgm:t>
    </dgm:pt>
    <dgm:pt modelId="{C85AD0F5-F7FF-454C-B340-0B27976A2641}" type="pres">
      <dgm:prSet presAssocID="{524C8551-3CCA-495C-BCE7-61885362D207}" presName="compChildNode" presStyleCnt="0"/>
      <dgm:spPr/>
      <dgm:t>
        <a:bodyPr/>
        <a:lstStyle/>
        <a:p>
          <a:endParaRPr lang="ru-RU"/>
        </a:p>
      </dgm:t>
    </dgm:pt>
    <dgm:pt modelId="{E65BB6B5-4708-452E-9624-3330A0628A2C}" type="pres">
      <dgm:prSet presAssocID="{524C8551-3CCA-495C-BCE7-61885362D207}" presName="theInnerList" presStyleCnt="0"/>
      <dgm:spPr/>
      <dgm:t>
        <a:bodyPr/>
        <a:lstStyle/>
        <a:p>
          <a:endParaRPr lang="ru-RU"/>
        </a:p>
      </dgm:t>
    </dgm:pt>
    <dgm:pt modelId="{ADFEF385-A3D8-4AB7-A752-31068E289AE2}" type="pres">
      <dgm:prSet presAssocID="{C0068C45-EB39-4871-A9BC-C081BB90F3BC}" presName="child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4BE2BF-40B0-451F-B7B5-BFC3A48FA7E9}" type="pres">
      <dgm:prSet presAssocID="{C0068C45-EB39-4871-A9BC-C081BB90F3BC}" presName="aSpace2" presStyleCnt="0"/>
      <dgm:spPr/>
      <dgm:t>
        <a:bodyPr/>
        <a:lstStyle/>
        <a:p>
          <a:endParaRPr lang="ru-RU"/>
        </a:p>
      </dgm:t>
    </dgm:pt>
    <dgm:pt modelId="{9AD60BBA-F946-40A3-8955-D81B89636374}" type="pres">
      <dgm:prSet presAssocID="{851561B7-D2AB-4E08-9C05-2355F57EB088}" presName="child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8E209-FAEC-44CB-9032-BD6ED198F52E}" type="pres">
      <dgm:prSet presAssocID="{851561B7-D2AB-4E08-9C05-2355F57EB088}" presName="aSpace2" presStyleCnt="0"/>
      <dgm:spPr/>
      <dgm:t>
        <a:bodyPr/>
        <a:lstStyle/>
        <a:p>
          <a:endParaRPr lang="ru-RU"/>
        </a:p>
      </dgm:t>
    </dgm:pt>
    <dgm:pt modelId="{D9C726A3-B5A0-4AA1-B74E-32445A92F365}" type="pres">
      <dgm:prSet presAssocID="{ACDF6B62-A4DA-43FB-9C8F-E882E4FD5E4D}" presName="child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9C038-60F7-49DC-A178-E51BA1BCC7D7}" type="pres">
      <dgm:prSet presAssocID="{524C8551-3CCA-495C-BCE7-61885362D207}" presName="aSpace" presStyleCnt="0"/>
      <dgm:spPr/>
      <dgm:t>
        <a:bodyPr/>
        <a:lstStyle/>
        <a:p>
          <a:endParaRPr lang="ru-RU"/>
        </a:p>
      </dgm:t>
    </dgm:pt>
    <dgm:pt modelId="{4887C001-D795-469A-93B5-38F6AE962736}" type="pres">
      <dgm:prSet presAssocID="{EEC890E1-3A0B-4C4B-A470-B5CDAC134B1A}" presName="compNode" presStyleCnt="0"/>
      <dgm:spPr/>
      <dgm:t>
        <a:bodyPr/>
        <a:lstStyle/>
        <a:p>
          <a:endParaRPr lang="ru-RU"/>
        </a:p>
      </dgm:t>
    </dgm:pt>
    <dgm:pt modelId="{8DB53C4E-B4BD-4B5D-BDC4-A0BF933BAE37}" type="pres">
      <dgm:prSet presAssocID="{EEC890E1-3A0B-4C4B-A470-B5CDAC134B1A}" presName="aNode" presStyleLbl="bgShp" presStyleIdx="3" presStyleCnt="4" custLinFactNeighborX="251"/>
      <dgm:spPr/>
      <dgm:t>
        <a:bodyPr/>
        <a:lstStyle/>
        <a:p>
          <a:endParaRPr lang="ru-RU"/>
        </a:p>
      </dgm:t>
    </dgm:pt>
    <dgm:pt modelId="{283161C1-C3F9-4CA9-8157-1DE1FC5116C3}" type="pres">
      <dgm:prSet presAssocID="{EEC890E1-3A0B-4C4B-A470-B5CDAC134B1A}" presName="textNode" presStyleLbl="bgShp" presStyleIdx="3" presStyleCnt="4"/>
      <dgm:spPr/>
      <dgm:t>
        <a:bodyPr/>
        <a:lstStyle/>
        <a:p>
          <a:endParaRPr lang="ru-RU"/>
        </a:p>
      </dgm:t>
    </dgm:pt>
    <dgm:pt modelId="{3DEFD5DC-D79F-4DE9-B20D-A68FD25FD596}" type="pres">
      <dgm:prSet presAssocID="{EEC890E1-3A0B-4C4B-A470-B5CDAC134B1A}" presName="compChildNode" presStyleCnt="0"/>
      <dgm:spPr/>
      <dgm:t>
        <a:bodyPr/>
        <a:lstStyle/>
        <a:p>
          <a:endParaRPr lang="ru-RU"/>
        </a:p>
      </dgm:t>
    </dgm:pt>
    <dgm:pt modelId="{FE4E6A80-C078-43B6-8895-DD3C4ED8196E}" type="pres">
      <dgm:prSet presAssocID="{EEC890E1-3A0B-4C4B-A470-B5CDAC134B1A}" presName="theInnerList" presStyleCnt="0"/>
      <dgm:spPr/>
      <dgm:t>
        <a:bodyPr/>
        <a:lstStyle/>
        <a:p>
          <a:endParaRPr lang="ru-RU"/>
        </a:p>
      </dgm:t>
    </dgm:pt>
    <dgm:pt modelId="{A3956484-B0CF-40A7-87E1-6E6114890457}" type="pres">
      <dgm:prSet presAssocID="{F71E5CB4-CB84-4195-BF59-E50C223ECD29}" presName="childNode" presStyleLbl="node1" presStyleIdx="9" presStyleCnt="12" custLinFactNeighborX="295" custLinFactNeighborY="10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F7D88F-6D57-4225-B3D0-235A18BD36D5}" type="pres">
      <dgm:prSet presAssocID="{F71E5CB4-CB84-4195-BF59-E50C223ECD29}" presName="aSpace2" presStyleCnt="0"/>
      <dgm:spPr/>
      <dgm:t>
        <a:bodyPr/>
        <a:lstStyle/>
        <a:p>
          <a:endParaRPr lang="ru-RU"/>
        </a:p>
      </dgm:t>
    </dgm:pt>
    <dgm:pt modelId="{EF36956E-D4E6-4C65-B32B-6EBE209BD235}" type="pres">
      <dgm:prSet presAssocID="{2ABC54B9-F260-44C1-AF94-AB6D0A38E1AF}" presName="child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B13701-5B1B-4779-8F2D-978BAB4B33B5}" type="pres">
      <dgm:prSet presAssocID="{2ABC54B9-F260-44C1-AF94-AB6D0A38E1AF}" presName="aSpace2" presStyleCnt="0"/>
      <dgm:spPr/>
      <dgm:t>
        <a:bodyPr/>
        <a:lstStyle/>
        <a:p>
          <a:endParaRPr lang="ru-RU"/>
        </a:p>
      </dgm:t>
    </dgm:pt>
    <dgm:pt modelId="{842D86AF-79D5-46CD-A36E-315BF048904B}" type="pres">
      <dgm:prSet presAssocID="{4F8C1EE7-0676-4068-A58F-FEFBEDABF29D}" presName="child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AD17F6-1BDA-4788-9C21-BA624DEA6C89}" type="presOf" srcId="{57CEA96F-C822-4D2A-A55A-42D1B10200FD}" destId="{495DBA52-4E67-42C8-8160-AA4475DD5238}" srcOrd="0" destOrd="0" presId="urn:microsoft.com/office/officeart/2005/8/layout/lProcess2"/>
    <dgm:cxn modelId="{45F6F491-65CD-4FC4-995D-6C49B2A37472}" srcId="{EEC890E1-3A0B-4C4B-A470-B5CDAC134B1A}" destId="{F71E5CB4-CB84-4195-BF59-E50C223ECD29}" srcOrd="0" destOrd="0" parTransId="{22C33623-EC5A-4341-9B47-EAF0EEF28A9A}" sibTransId="{146D9AE7-C755-4D97-8AB7-25B9964B96F6}"/>
    <dgm:cxn modelId="{4EB1B48F-9126-404A-B415-ECBE8090F1ED}" type="presOf" srcId="{8ADA511D-55AF-4594-A9DD-CFF7F715B82C}" destId="{0A198A6D-2C1C-4662-A826-2125329C368D}" srcOrd="1" destOrd="0" presId="urn:microsoft.com/office/officeart/2005/8/layout/lProcess2"/>
    <dgm:cxn modelId="{8FBC9609-3DE1-4558-BAC8-455E31F3AD04}" type="presOf" srcId="{4F8C1EE7-0676-4068-A58F-FEFBEDABF29D}" destId="{842D86AF-79D5-46CD-A36E-315BF048904B}" srcOrd="0" destOrd="0" presId="urn:microsoft.com/office/officeart/2005/8/layout/lProcess2"/>
    <dgm:cxn modelId="{2F2ECB53-2B24-4201-80E3-C0FC9310A9B0}" srcId="{3133BF15-03A3-40AD-8257-44D0F07C5797}" destId="{EEC890E1-3A0B-4C4B-A470-B5CDAC134B1A}" srcOrd="3" destOrd="0" parTransId="{333EAE3E-0836-4C33-9DAB-4366CA56D810}" sibTransId="{6100D79D-A6FF-4DD8-8364-C8DB62497F75}"/>
    <dgm:cxn modelId="{BBFC0CE6-DA80-4B2E-883B-039A7539350D}" type="presOf" srcId="{8ADA511D-55AF-4594-A9DD-CFF7F715B82C}" destId="{978A4A0E-1E0D-4E02-8137-688F5FD4FFEF}" srcOrd="0" destOrd="0" presId="urn:microsoft.com/office/officeart/2005/8/layout/lProcess2"/>
    <dgm:cxn modelId="{0DB286C2-9614-40F9-8869-0989258453FB}" type="presOf" srcId="{EEC890E1-3A0B-4C4B-A470-B5CDAC134B1A}" destId="{8DB53C4E-B4BD-4B5D-BDC4-A0BF933BAE37}" srcOrd="0" destOrd="0" presId="urn:microsoft.com/office/officeart/2005/8/layout/lProcess2"/>
    <dgm:cxn modelId="{598098C3-35E5-4472-96ED-7CFC7F60E1CB}" type="presOf" srcId="{2ABC54B9-F260-44C1-AF94-AB6D0A38E1AF}" destId="{EF36956E-D4E6-4C65-B32B-6EBE209BD235}" srcOrd="0" destOrd="0" presId="urn:microsoft.com/office/officeart/2005/8/layout/lProcess2"/>
    <dgm:cxn modelId="{9311AF60-B1C2-4233-8CF9-FF503013B311}" type="presOf" srcId="{F71E5CB4-CB84-4195-BF59-E50C223ECD29}" destId="{A3956484-B0CF-40A7-87E1-6E6114890457}" srcOrd="0" destOrd="0" presId="urn:microsoft.com/office/officeart/2005/8/layout/lProcess2"/>
    <dgm:cxn modelId="{582425E5-2868-42F4-BBD6-818BDBA7FBF7}" srcId="{EEC890E1-3A0B-4C4B-A470-B5CDAC134B1A}" destId="{4F8C1EE7-0676-4068-A58F-FEFBEDABF29D}" srcOrd="2" destOrd="0" parTransId="{7F4ED0DE-01CC-44DF-83FF-D6557E697E32}" sibTransId="{A9F67799-286C-40CC-B7C2-F713E546CC7B}"/>
    <dgm:cxn modelId="{CB5B4466-A63E-42B3-897D-BF059F77ECB6}" srcId="{8ADA511D-55AF-4594-A9DD-CFF7F715B82C}" destId="{7FD9E46B-6F1A-4D3B-B330-2D45EEA7E1E1}" srcOrd="2" destOrd="0" parTransId="{750CD83C-1D6E-40CA-B5B5-56642D3764EF}" sibTransId="{EFCFE3A4-A687-496D-8D55-EE5929BEA913}"/>
    <dgm:cxn modelId="{5FDD6446-64A5-4826-8767-7DFB05EB9E20}" type="presOf" srcId="{3133BF15-03A3-40AD-8257-44D0F07C5797}" destId="{DABCB5AC-FCBD-4328-829B-1993B41F00AB}" srcOrd="0" destOrd="0" presId="urn:microsoft.com/office/officeart/2005/8/layout/lProcess2"/>
    <dgm:cxn modelId="{EABC8CC6-5460-4A55-9949-3E97A409AF2C}" srcId="{524C8551-3CCA-495C-BCE7-61885362D207}" destId="{ACDF6B62-A4DA-43FB-9C8F-E882E4FD5E4D}" srcOrd="2" destOrd="0" parTransId="{1CAC2959-0CF9-4FAD-8BF5-ADAA555A8F43}" sibTransId="{2C353DCC-1B95-4C8D-9A9B-447B4DDC9DD8}"/>
    <dgm:cxn modelId="{CD8678CC-CBCF-4E4C-A3DC-2A43F16E4ECD}" srcId="{3587A41A-6719-4274-820A-FA35A2BB5E52}" destId="{631CED82-EC12-456C-901F-9719C8FE71FB}" srcOrd="2" destOrd="0" parTransId="{9474A9A7-417E-4AD4-A0E3-53F86943F036}" sibTransId="{8651A2B0-032B-4DA0-8726-1D2956EED3FF}"/>
    <dgm:cxn modelId="{8BE0ED97-13C6-489A-B676-05C48E64BFBC}" srcId="{524C8551-3CCA-495C-BCE7-61885362D207}" destId="{851561B7-D2AB-4E08-9C05-2355F57EB088}" srcOrd="1" destOrd="0" parTransId="{E327E514-4D37-4F7E-949E-F1FE813F22C4}" sibTransId="{D2702D3F-CEDE-4D1E-844A-B615E19709F9}"/>
    <dgm:cxn modelId="{0A7167D7-1E58-4ABA-9D97-1CD70E9A7BD5}" type="presOf" srcId="{97F6ABE4-CD80-4409-9587-A9B19F51B57F}" destId="{D0335BA2-AB49-42AA-8832-B56E3042D50D}" srcOrd="0" destOrd="0" presId="urn:microsoft.com/office/officeart/2005/8/layout/lProcess2"/>
    <dgm:cxn modelId="{43CEA646-D832-4367-A151-9107BC539B5E}" srcId="{3133BF15-03A3-40AD-8257-44D0F07C5797}" destId="{8ADA511D-55AF-4594-A9DD-CFF7F715B82C}" srcOrd="0" destOrd="0" parTransId="{E5A5583D-642D-4F8D-9355-DB6808B372FA}" sibTransId="{46079B2E-0F8E-44CD-81E2-055AA981414B}"/>
    <dgm:cxn modelId="{955947E5-3BE8-4B9B-9FAA-AAF2D6CAEA6B}" type="presOf" srcId="{631CED82-EC12-456C-901F-9719C8FE71FB}" destId="{802A4DFE-A8C8-48DE-BF92-7133694BC179}" srcOrd="0" destOrd="0" presId="urn:microsoft.com/office/officeart/2005/8/layout/lProcess2"/>
    <dgm:cxn modelId="{2DBF1493-848D-4EC7-95CC-F4A521E85205}" type="presOf" srcId="{3587A41A-6719-4274-820A-FA35A2BB5E52}" destId="{6D2EAA09-1518-4157-B715-1EF7B441E274}" srcOrd="1" destOrd="0" presId="urn:microsoft.com/office/officeart/2005/8/layout/lProcess2"/>
    <dgm:cxn modelId="{A24E5BF8-3643-4802-8FFC-DDDB6F3DE886}" type="presOf" srcId="{524C8551-3CCA-495C-BCE7-61885362D207}" destId="{381A49FC-0A17-4E51-9F71-BE1BB754A7DD}" srcOrd="1" destOrd="0" presId="urn:microsoft.com/office/officeart/2005/8/layout/lProcess2"/>
    <dgm:cxn modelId="{F01DEF00-A9A2-4F8B-8B00-97F69026398E}" srcId="{3587A41A-6719-4274-820A-FA35A2BB5E52}" destId="{57CEA96F-C822-4D2A-A55A-42D1B10200FD}" srcOrd="1" destOrd="0" parTransId="{B58CC239-7331-41CA-AA5A-0698BA72FD6F}" sibTransId="{40D95627-CFC6-4557-849F-87BC9EA17A43}"/>
    <dgm:cxn modelId="{933E6818-CDFD-4F8A-9D89-BC0C0698F5B6}" srcId="{3133BF15-03A3-40AD-8257-44D0F07C5797}" destId="{3587A41A-6719-4274-820A-FA35A2BB5E52}" srcOrd="1" destOrd="0" parTransId="{1176F91A-9DBB-44B8-8A15-1F2CBA127E61}" sibTransId="{7B217247-386F-4450-B872-654C2261C012}"/>
    <dgm:cxn modelId="{2B1422CA-9685-4797-8370-D9E59E12913A}" type="presOf" srcId="{C0068C45-EB39-4871-A9BC-C081BB90F3BC}" destId="{ADFEF385-A3D8-4AB7-A752-31068E289AE2}" srcOrd="0" destOrd="0" presId="urn:microsoft.com/office/officeart/2005/8/layout/lProcess2"/>
    <dgm:cxn modelId="{6194D0EA-F264-4E5F-A9CA-BD57D4AF2047}" type="presOf" srcId="{7FD9E46B-6F1A-4D3B-B330-2D45EEA7E1E1}" destId="{3C99B2C7-28FF-47B3-9932-449217E552E5}" srcOrd="0" destOrd="0" presId="urn:microsoft.com/office/officeart/2005/8/layout/lProcess2"/>
    <dgm:cxn modelId="{87193F21-18DF-474C-BDF8-F6FE16721886}" type="presOf" srcId="{851561B7-D2AB-4E08-9C05-2355F57EB088}" destId="{9AD60BBA-F946-40A3-8955-D81B89636374}" srcOrd="0" destOrd="0" presId="urn:microsoft.com/office/officeart/2005/8/layout/lProcess2"/>
    <dgm:cxn modelId="{94D66FF6-ABCA-43DB-8D36-7FC46FFBA4FE}" type="presOf" srcId="{EEC890E1-3A0B-4C4B-A470-B5CDAC134B1A}" destId="{283161C1-C3F9-4CA9-8157-1DE1FC5116C3}" srcOrd="1" destOrd="0" presId="urn:microsoft.com/office/officeart/2005/8/layout/lProcess2"/>
    <dgm:cxn modelId="{B39F43A6-7081-4107-B799-38815153A101}" srcId="{3587A41A-6719-4274-820A-FA35A2BB5E52}" destId="{97F6ABE4-CD80-4409-9587-A9B19F51B57F}" srcOrd="0" destOrd="0" parTransId="{4CAA32BD-6ED4-40AE-8F56-DF29676962D3}" sibTransId="{90847073-5F54-4322-B31F-C192B810D834}"/>
    <dgm:cxn modelId="{03A9DCDA-467A-49C9-BF1D-5F2A88B72BF8}" type="presOf" srcId="{345CA2A2-3E78-48D9-B1DE-204E066365B8}" destId="{906ADA63-2C3F-4EF9-A068-9F754808BF4D}" srcOrd="0" destOrd="0" presId="urn:microsoft.com/office/officeart/2005/8/layout/lProcess2"/>
    <dgm:cxn modelId="{073D2767-D9A9-4CE6-9299-E5DCEA005D33}" type="presOf" srcId="{CEE7D865-2788-4517-907F-9C4880486234}" destId="{4710761A-AE30-4F1A-9DC3-080675E46810}" srcOrd="0" destOrd="0" presId="urn:microsoft.com/office/officeart/2005/8/layout/lProcess2"/>
    <dgm:cxn modelId="{EC211F3A-1D92-46C5-ABF3-6CD9A82E807B}" srcId="{8ADA511D-55AF-4594-A9DD-CFF7F715B82C}" destId="{345CA2A2-3E78-48D9-B1DE-204E066365B8}" srcOrd="0" destOrd="0" parTransId="{1902288D-3E11-4E2B-BE6B-AE4753A9D9D7}" sibTransId="{C059DEB5-FCC2-4514-BDFC-A3EA9B72412F}"/>
    <dgm:cxn modelId="{D0E333D0-DC1B-4663-BABA-61AE7678A2E9}" srcId="{8ADA511D-55AF-4594-A9DD-CFF7F715B82C}" destId="{CEE7D865-2788-4517-907F-9C4880486234}" srcOrd="1" destOrd="0" parTransId="{81C87ECE-1FE9-40DE-AE91-B1C4D27A80D2}" sibTransId="{2914C745-B6BD-4F1A-AEDE-A3AD565C9543}"/>
    <dgm:cxn modelId="{DC929CE7-A7F1-49FF-A82E-459F089D24F9}" type="presOf" srcId="{ACDF6B62-A4DA-43FB-9C8F-E882E4FD5E4D}" destId="{D9C726A3-B5A0-4AA1-B74E-32445A92F365}" srcOrd="0" destOrd="0" presId="urn:microsoft.com/office/officeart/2005/8/layout/lProcess2"/>
    <dgm:cxn modelId="{E4B824A7-1EA4-4333-B5D8-7ACFDB4ADECB}" type="presOf" srcId="{3587A41A-6719-4274-820A-FA35A2BB5E52}" destId="{3B929C5C-5990-4505-B4AD-694AD6E0A273}" srcOrd="0" destOrd="0" presId="urn:microsoft.com/office/officeart/2005/8/layout/lProcess2"/>
    <dgm:cxn modelId="{A722C239-31D0-4E67-B643-AC4B2EA93311}" srcId="{3133BF15-03A3-40AD-8257-44D0F07C5797}" destId="{524C8551-3CCA-495C-BCE7-61885362D207}" srcOrd="2" destOrd="0" parTransId="{27D8FD57-2D13-4D19-B379-2AAF75B4D422}" sibTransId="{285C9411-6CF5-4D09-AE47-839E11C4C4A6}"/>
    <dgm:cxn modelId="{19FF7C02-4D46-4634-9FB5-ABA32D26B7F4}" srcId="{524C8551-3CCA-495C-BCE7-61885362D207}" destId="{C0068C45-EB39-4871-A9BC-C081BB90F3BC}" srcOrd="0" destOrd="0" parTransId="{1DFAD7F5-7F3D-4071-8DB9-C13BE0DCF56C}" sibTransId="{A296C426-7522-48C7-B8A2-EA66C4159749}"/>
    <dgm:cxn modelId="{584DD04B-2F6B-4D76-A51F-34B404B8288D}" srcId="{EEC890E1-3A0B-4C4B-A470-B5CDAC134B1A}" destId="{2ABC54B9-F260-44C1-AF94-AB6D0A38E1AF}" srcOrd="1" destOrd="0" parTransId="{29200EA1-0790-4E85-891A-529C5C80A05D}" sibTransId="{7CC9D804-AD97-4DE6-AAB2-5EC8F4F8A58C}"/>
    <dgm:cxn modelId="{967F81CE-F818-45A8-8753-3C2C3AF4E38F}" type="presOf" srcId="{524C8551-3CCA-495C-BCE7-61885362D207}" destId="{3BBE0B2F-15E8-4E47-8F07-3EDD585DA637}" srcOrd="0" destOrd="0" presId="urn:microsoft.com/office/officeart/2005/8/layout/lProcess2"/>
    <dgm:cxn modelId="{DAC21B7F-2241-443A-8A8F-F910A9C8FC60}" type="presParOf" srcId="{DABCB5AC-FCBD-4328-829B-1993B41F00AB}" destId="{EADEF0A5-41BE-4294-A7F6-1307A2FAB1E2}" srcOrd="0" destOrd="0" presId="urn:microsoft.com/office/officeart/2005/8/layout/lProcess2"/>
    <dgm:cxn modelId="{145EBAF9-A981-410D-A8D4-CCC5554E8A3D}" type="presParOf" srcId="{EADEF0A5-41BE-4294-A7F6-1307A2FAB1E2}" destId="{978A4A0E-1E0D-4E02-8137-688F5FD4FFEF}" srcOrd="0" destOrd="0" presId="urn:microsoft.com/office/officeart/2005/8/layout/lProcess2"/>
    <dgm:cxn modelId="{BB2CAC73-475A-4128-9399-955FD6915148}" type="presParOf" srcId="{EADEF0A5-41BE-4294-A7F6-1307A2FAB1E2}" destId="{0A198A6D-2C1C-4662-A826-2125329C368D}" srcOrd="1" destOrd="0" presId="urn:microsoft.com/office/officeart/2005/8/layout/lProcess2"/>
    <dgm:cxn modelId="{4A3FE63B-B827-4EC4-AAB1-AC8E4C2A5A7E}" type="presParOf" srcId="{EADEF0A5-41BE-4294-A7F6-1307A2FAB1E2}" destId="{48A2F7E2-AE2F-49D0-891F-BE7D08B02638}" srcOrd="2" destOrd="0" presId="urn:microsoft.com/office/officeart/2005/8/layout/lProcess2"/>
    <dgm:cxn modelId="{A3BFF3C5-5ADD-4701-8CC5-DF2C043A935C}" type="presParOf" srcId="{48A2F7E2-AE2F-49D0-891F-BE7D08B02638}" destId="{8610C8FB-87EC-4553-9140-7BA7FEA133B2}" srcOrd="0" destOrd="0" presId="urn:microsoft.com/office/officeart/2005/8/layout/lProcess2"/>
    <dgm:cxn modelId="{23FD8F3C-EC54-4520-AC15-2EE592272C3E}" type="presParOf" srcId="{8610C8FB-87EC-4553-9140-7BA7FEA133B2}" destId="{906ADA63-2C3F-4EF9-A068-9F754808BF4D}" srcOrd="0" destOrd="0" presId="urn:microsoft.com/office/officeart/2005/8/layout/lProcess2"/>
    <dgm:cxn modelId="{C287AD11-B3F4-463A-8557-FBC19F3D5671}" type="presParOf" srcId="{8610C8FB-87EC-4553-9140-7BA7FEA133B2}" destId="{AFB4A07D-9248-411B-B5CB-57516E035CAB}" srcOrd="1" destOrd="0" presId="urn:microsoft.com/office/officeart/2005/8/layout/lProcess2"/>
    <dgm:cxn modelId="{C48D0B82-111D-4048-90B9-2DEDDE5EA82B}" type="presParOf" srcId="{8610C8FB-87EC-4553-9140-7BA7FEA133B2}" destId="{4710761A-AE30-4F1A-9DC3-080675E46810}" srcOrd="2" destOrd="0" presId="urn:microsoft.com/office/officeart/2005/8/layout/lProcess2"/>
    <dgm:cxn modelId="{E843033D-15D2-4EE3-AC97-2845DD213461}" type="presParOf" srcId="{8610C8FB-87EC-4553-9140-7BA7FEA133B2}" destId="{5558FF43-E9AC-464A-9EE9-9F8F7DC5B1B6}" srcOrd="3" destOrd="0" presId="urn:microsoft.com/office/officeart/2005/8/layout/lProcess2"/>
    <dgm:cxn modelId="{C4DD5F67-9324-4DE7-8491-D74A057EE81F}" type="presParOf" srcId="{8610C8FB-87EC-4553-9140-7BA7FEA133B2}" destId="{3C99B2C7-28FF-47B3-9932-449217E552E5}" srcOrd="4" destOrd="0" presId="urn:microsoft.com/office/officeart/2005/8/layout/lProcess2"/>
    <dgm:cxn modelId="{6FC229F4-0B93-4CE5-873D-3DDE6EF2B5BF}" type="presParOf" srcId="{DABCB5AC-FCBD-4328-829B-1993B41F00AB}" destId="{779166EE-0773-483F-93A1-E53168521542}" srcOrd="1" destOrd="0" presId="urn:microsoft.com/office/officeart/2005/8/layout/lProcess2"/>
    <dgm:cxn modelId="{06F6ED77-3E2F-4C91-BD94-683405E96AAB}" type="presParOf" srcId="{DABCB5AC-FCBD-4328-829B-1993B41F00AB}" destId="{A532438E-4448-4F12-A0E4-BFB536AB4A59}" srcOrd="2" destOrd="0" presId="urn:microsoft.com/office/officeart/2005/8/layout/lProcess2"/>
    <dgm:cxn modelId="{C7ED949D-B54E-4FBD-9E00-0BF2CE51A02F}" type="presParOf" srcId="{A532438E-4448-4F12-A0E4-BFB536AB4A59}" destId="{3B929C5C-5990-4505-B4AD-694AD6E0A273}" srcOrd="0" destOrd="0" presId="urn:microsoft.com/office/officeart/2005/8/layout/lProcess2"/>
    <dgm:cxn modelId="{7C67B9E1-7D4B-49F8-BDE6-814CE6B85E31}" type="presParOf" srcId="{A532438E-4448-4F12-A0E4-BFB536AB4A59}" destId="{6D2EAA09-1518-4157-B715-1EF7B441E274}" srcOrd="1" destOrd="0" presId="urn:microsoft.com/office/officeart/2005/8/layout/lProcess2"/>
    <dgm:cxn modelId="{A132E4F2-AA71-41B9-ADFC-063CC3AF2291}" type="presParOf" srcId="{A532438E-4448-4F12-A0E4-BFB536AB4A59}" destId="{F46AEF60-F9FD-42C8-9E75-635A907C876F}" srcOrd="2" destOrd="0" presId="urn:microsoft.com/office/officeart/2005/8/layout/lProcess2"/>
    <dgm:cxn modelId="{92BC97C3-18DF-4676-B577-FFC6CFBAD7A2}" type="presParOf" srcId="{F46AEF60-F9FD-42C8-9E75-635A907C876F}" destId="{8611CB87-0A3D-4F56-8D37-E2C3379557F9}" srcOrd="0" destOrd="0" presId="urn:microsoft.com/office/officeart/2005/8/layout/lProcess2"/>
    <dgm:cxn modelId="{F93B6866-A80A-4D49-828D-DD21E5F85063}" type="presParOf" srcId="{8611CB87-0A3D-4F56-8D37-E2C3379557F9}" destId="{D0335BA2-AB49-42AA-8832-B56E3042D50D}" srcOrd="0" destOrd="0" presId="urn:microsoft.com/office/officeart/2005/8/layout/lProcess2"/>
    <dgm:cxn modelId="{A131F4DD-BB6D-4FFC-AB03-79714522C61B}" type="presParOf" srcId="{8611CB87-0A3D-4F56-8D37-E2C3379557F9}" destId="{AD7AC456-4B06-42A4-A3ED-99D127F6FAAC}" srcOrd="1" destOrd="0" presId="urn:microsoft.com/office/officeart/2005/8/layout/lProcess2"/>
    <dgm:cxn modelId="{DE4BD731-1843-45AA-9526-FC582D1A6C69}" type="presParOf" srcId="{8611CB87-0A3D-4F56-8D37-E2C3379557F9}" destId="{495DBA52-4E67-42C8-8160-AA4475DD5238}" srcOrd="2" destOrd="0" presId="urn:microsoft.com/office/officeart/2005/8/layout/lProcess2"/>
    <dgm:cxn modelId="{4FAA5EA4-1EFB-49EC-9C3E-079B45DCE57B}" type="presParOf" srcId="{8611CB87-0A3D-4F56-8D37-E2C3379557F9}" destId="{7166F119-9655-46F1-B3AB-0B37569E909C}" srcOrd="3" destOrd="0" presId="urn:microsoft.com/office/officeart/2005/8/layout/lProcess2"/>
    <dgm:cxn modelId="{50E1654C-4767-45D9-93A3-F15E9A84EC8A}" type="presParOf" srcId="{8611CB87-0A3D-4F56-8D37-E2C3379557F9}" destId="{802A4DFE-A8C8-48DE-BF92-7133694BC179}" srcOrd="4" destOrd="0" presId="urn:microsoft.com/office/officeart/2005/8/layout/lProcess2"/>
    <dgm:cxn modelId="{CCB2025D-0BE0-4C63-8803-0D2A0B496F8B}" type="presParOf" srcId="{DABCB5AC-FCBD-4328-829B-1993B41F00AB}" destId="{D77D7634-CF63-49C2-B8DD-7F68BD6D4A0D}" srcOrd="3" destOrd="0" presId="urn:microsoft.com/office/officeart/2005/8/layout/lProcess2"/>
    <dgm:cxn modelId="{DA021D42-5F23-46B6-B11C-B67E0C870F3D}" type="presParOf" srcId="{DABCB5AC-FCBD-4328-829B-1993B41F00AB}" destId="{E730AEAC-4825-4CFB-90A3-6B88BD7BB659}" srcOrd="4" destOrd="0" presId="urn:microsoft.com/office/officeart/2005/8/layout/lProcess2"/>
    <dgm:cxn modelId="{242DE5AC-E88F-458C-A148-97F7BE405B5D}" type="presParOf" srcId="{E730AEAC-4825-4CFB-90A3-6B88BD7BB659}" destId="{3BBE0B2F-15E8-4E47-8F07-3EDD585DA637}" srcOrd="0" destOrd="0" presId="urn:microsoft.com/office/officeart/2005/8/layout/lProcess2"/>
    <dgm:cxn modelId="{1B1D6697-6412-4DCC-9A9F-C949873C950E}" type="presParOf" srcId="{E730AEAC-4825-4CFB-90A3-6B88BD7BB659}" destId="{381A49FC-0A17-4E51-9F71-BE1BB754A7DD}" srcOrd="1" destOrd="0" presId="urn:microsoft.com/office/officeart/2005/8/layout/lProcess2"/>
    <dgm:cxn modelId="{86AEB3C4-3E46-486A-BDE0-F6A6D769A6DB}" type="presParOf" srcId="{E730AEAC-4825-4CFB-90A3-6B88BD7BB659}" destId="{C85AD0F5-F7FF-454C-B340-0B27976A2641}" srcOrd="2" destOrd="0" presId="urn:microsoft.com/office/officeart/2005/8/layout/lProcess2"/>
    <dgm:cxn modelId="{942AD5F8-1403-4CF9-84AC-73825CF1B097}" type="presParOf" srcId="{C85AD0F5-F7FF-454C-B340-0B27976A2641}" destId="{E65BB6B5-4708-452E-9624-3330A0628A2C}" srcOrd="0" destOrd="0" presId="urn:microsoft.com/office/officeart/2005/8/layout/lProcess2"/>
    <dgm:cxn modelId="{E099DC89-88F3-4901-9BD4-047D3C12A0BC}" type="presParOf" srcId="{E65BB6B5-4708-452E-9624-3330A0628A2C}" destId="{ADFEF385-A3D8-4AB7-A752-31068E289AE2}" srcOrd="0" destOrd="0" presId="urn:microsoft.com/office/officeart/2005/8/layout/lProcess2"/>
    <dgm:cxn modelId="{DB3A9A5A-9F6B-4CFD-98AA-ACE2AFD5E3AB}" type="presParOf" srcId="{E65BB6B5-4708-452E-9624-3330A0628A2C}" destId="{534BE2BF-40B0-451F-B7B5-BFC3A48FA7E9}" srcOrd="1" destOrd="0" presId="urn:microsoft.com/office/officeart/2005/8/layout/lProcess2"/>
    <dgm:cxn modelId="{9F6CA2EE-AE7D-4233-B0F4-0FA9C8EF6C57}" type="presParOf" srcId="{E65BB6B5-4708-452E-9624-3330A0628A2C}" destId="{9AD60BBA-F946-40A3-8955-D81B89636374}" srcOrd="2" destOrd="0" presId="urn:microsoft.com/office/officeart/2005/8/layout/lProcess2"/>
    <dgm:cxn modelId="{3DEF3080-9D3A-49D1-9CF0-12AC979C5FDD}" type="presParOf" srcId="{E65BB6B5-4708-452E-9624-3330A0628A2C}" destId="{4C38E209-FAEC-44CB-9032-BD6ED198F52E}" srcOrd="3" destOrd="0" presId="urn:microsoft.com/office/officeart/2005/8/layout/lProcess2"/>
    <dgm:cxn modelId="{6013FAD4-2960-4719-BABC-183069B8F4B6}" type="presParOf" srcId="{E65BB6B5-4708-452E-9624-3330A0628A2C}" destId="{D9C726A3-B5A0-4AA1-B74E-32445A92F365}" srcOrd="4" destOrd="0" presId="urn:microsoft.com/office/officeart/2005/8/layout/lProcess2"/>
    <dgm:cxn modelId="{125EFCA1-B7A6-444C-891F-0CC011B73207}" type="presParOf" srcId="{DABCB5AC-FCBD-4328-829B-1993B41F00AB}" destId="{BF79C038-60F7-49DC-A178-E51BA1BCC7D7}" srcOrd="5" destOrd="0" presId="urn:microsoft.com/office/officeart/2005/8/layout/lProcess2"/>
    <dgm:cxn modelId="{5F45090A-DC37-4711-A507-5BF28BBDE05E}" type="presParOf" srcId="{DABCB5AC-FCBD-4328-829B-1993B41F00AB}" destId="{4887C001-D795-469A-93B5-38F6AE962736}" srcOrd="6" destOrd="0" presId="urn:microsoft.com/office/officeart/2005/8/layout/lProcess2"/>
    <dgm:cxn modelId="{24BECDA4-8CD8-4A75-8BF9-6449F34C27F4}" type="presParOf" srcId="{4887C001-D795-469A-93B5-38F6AE962736}" destId="{8DB53C4E-B4BD-4B5D-BDC4-A0BF933BAE37}" srcOrd="0" destOrd="0" presId="urn:microsoft.com/office/officeart/2005/8/layout/lProcess2"/>
    <dgm:cxn modelId="{03A778D0-715E-426B-A756-B71DA415838B}" type="presParOf" srcId="{4887C001-D795-469A-93B5-38F6AE962736}" destId="{283161C1-C3F9-4CA9-8157-1DE1FC5116C3}" srcOrd="1" destOrd="0" presId="urn:microsoft.com/office/officeart/2005/8/layout/lProcess2"/>
    <dgm:cxn modelId="{64E7944F-3C13-4B3D-AF98-09750061215A}" type="presParOf" srcId="{4887C001-D795-469A-93B5-38F6AE962736}" destId="{3DEFD5DC-D79F-4DE9-B20D-A68FD25FD596}" srcOrd="2" destOrd="0" presId="urn:microsoft.com/office/officeart/2005/8/layout/lProcess2"/>
    <dgm:cxn modelId="{9D3C9E47-46A1-43DE-B36F-B52286D7309A}" type="presParOf" srcId="{3DEFD5DC-D79F-4DE9-B20D-A68FD25FD596}" destId="{FE4E6A80-C078-43B6-8895-DD3C4ED8196E}" srcOrd="0" destOrd="0" presId="urn:microsoft.com/office/officeart/2005/8/layout/lProcess2"/>
    <dgm:cxn modelId="{D596C3BE-A554-4798-89C5-E78F1D576342}" type="presParOf" srcId="{FE4E6A80-C078-43B6-8895-DD3C4ED8196E}" destId="{A3956484-B0CF-40A7-87E1-6E6114890457}" srcOrd="0" destOrd="0" presId="urn:microsoft.com/office/officeart/2005/8/layout/lProcess2"/>
    <dgm:cxn modelId="{3D32FACF-E010-4890-B566-BF2FCA53A752}" type="presParOf" srcId="{FE4E6A80-C078-43B6-8895-DD3C4ED8196E}" destId="{FBF7D88F-6D57-4225-B3D0-235A18BD36D5}" srcOrd="1" destOrd="0" presId="urn:microsoft.com/office/officeart/2005/8/layout/lProcess2"/>
    <dgm:cxn modelId="{E5117E09-5800-4DF1-A292-48D8E31971D9}" type="presParOf" srcId="{FE4E6A80-C078-43B6-8895-DD3C4ED8196E}" destId="{EF36956E-D4E6-4C65-B32B-6EBE209BD235}" srcOrd="2" destOrd="0" presId="urn:microsoft.com/office/officeart/2005/8/layout/lProcess2"/>
    <dgm:cxn modelId="{1D0F7BAE-3B94-4D08-9106-CE5946C02C29}" type="presParOf" srcId="{FE4E6A80-C078-43B6-8895-DD3C4ED8196E}" destId="{94B13701-5B1B-4779-8F2D-978BAB4B33B5}" srcOrd="3" destOrd="0" presId="urn:microsoft.com/office/officeart/2005/8/layout/lProcess2"/>
    <dgm:cxn modelId="{FE319B24-760A-482F-853F-5286EF70B6C6}" type="presParOf" srcId="{FE4E6A80-C078-43B6-8895-DD3C4ED8196E}" destId="{842D86AF-79D5-46CD-A36E-315BF048904B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A4A0E-1E0D-4E02-8137-688F5FD4FFEF}">
      <dsp:nvSpPr>
        <dsp:cNvPr id="0" name=""/>
        <dsp:cNvSpPr/>
      </dsp:nvSpPr>
      <dsp:spPr>
        <a:xfrm>
          <a:off x="71449" y="0"/>
          <a:ext cx="2146331" cy="635798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№1</a:t>
          </a:r>
        </a:p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500 руб.</a:t>
          </a:r>
          <a:endParaRPr lang="ru-RU" sz="4600" kern="1200" dirty="0"/>
        </a:p>
      </dsp:txBody>
      <dsp:txXfrm>
        <a:off x="71449" y="0"/>
        <a:ext cx="2146331" cy="1907394"/>
      </dsp:txXfrm>
    </dsp:sp>
    <dsp:sp modelId="{906ADA63-2C3F-4EF9-A068-9F754808BF4D}">
      <dsp:nvSpPr>
        <dsp:cNvPr id="0" name=""/>
        <dsp:cNvSpPr/>
      </dsp:nvSpPr>
      <dsp:spPr>
        <a:xfrm>
          <a:off x="216820" y="1907937"/>
          <a:ext cx="1717065" cy="1249088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Блинчик с клубничным джемом и шоколадом</a:t>
          </a:r>
          <a:endParaRPr lang="ru-RU" sz="2400" kern="1200" dirty="0"/>
        </a:p>
      </dsp:txBody>
      <dsp:txXfrm>
        <a:off x="253405" y="1944522"/>
        <a:ext cx="1643895" cy="1175918"/>
      </dsp:txXfrm>
    </dsp:sp>
    <dsp:sp modelId="{4710761A-AE30-4F1A-9DC3-080675E46810}">
      <dsp:nvSpPr>
        <dsp:cNvPr id="0" name=""/>
        <dsp:cNvSpPr/>
      </dsp:nvSpPr>
      <dsp:spPr>
        <a:xfrm>
          <a:off x="216820" y="3349194"/>
          <a:ext cx="1717065" cy="1249088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17923"/>
            <a:satOff val="444"/>
            <a:lumOff val="1932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Шоколадное мороженое</a:t>
          </a:r>
          <a:endParaRPr lang="ru-RU" sz="2300" kern="1200" dirty="0"/>
        </a:p>
      </dsp:txBody>
      <dsp:txXfrm>
        <a:off x="253405" y="3385779"/>
        <a:ext cx="1643895" cy="1175918"/>
      </dsp:txXfrm>
    </dsp:sp>
    <dsp:sp modelId="{3C99B2C7-28FF-47B3-9932-449217E552E5}">
      <dsp:nvSpPr>
        <dsp:cNvPr id="0" name=""/>
        <dsp:cNvSpPr/>
      </dsp:nvSpPr>
      <dsp:spPr>
        <a:xfrm>
          <a:off x="216820" y="4790450"/>
          <a:ext cx="1717065" cy="1249088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35847"/>
            <a:satOff val="888"/>
            <a:lumOff val="3863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Чай с ароматом шоколада</a:t>
          </a:r>
          <a:endParaRPr lang="ru-RU" sz="2400" kern="1200" dirty="0"/>
        </a:p>
      </dsp:txBody>
      <dsp:txXfrm>
        <a:off x="253405" y="4827035"/>
        <a:ext cx="1643895" cy="1175918"/>
      </dsp:txXfrm>
    </dsp:sp>
    <dsp:sp modelId="{3B929C5C-5990-4505-B4AD-694AD6E0A273}">
      <dsp:nvSpPr>
        <dsp:cNvPr id="0" name=""/>
        <dsp:cNvSpPr/>
      </dsp:nvSpPr>
      <dsp:spPr>
        <a:xfrm>
          <a:off x="2357464" y="0"/>
          <a:ext cx="2146331" cy="635798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№2</a:t>
          </a:r>
        </a:p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600 руб.</a:t>
          </a:r>
          <a:endParaRPr lang="ru-RU" sz="4600" kern="1200" dirty="0"/>
        </a:p>
      </dsp:txBody>
      <dsp:txXfrm>
        <a:off x="2357464" y="0"/>
        <a:ext cx="2146331" cy="1907394"/>
      </dsp:txXfrm>
    </dsp:sp>
    <dsp:sp modelId="{D0335BA2-AB49-42AA-8832-B56E3042D50D}">
      <dsp:nvSpPr>
        <dsp:cNvPr id="0" name=""/>
        <dsp:cNvSpPr/>
      </dsp:nvSpPr>
      <dsp:spPr>
        <a:xfrm>
          <a:off x="2524127" y="1907937"/>
          <a:ext cx="1717065" cy="1249088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53770"/>
            <a:satOff val="1332"/>
            <a:lumOff val="5795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Блинчик с бананом и шоколадом</a:t>
          </a:r>
          <a:endParaRPr lang="ru-RU" sz="2400" kern="1200" dirty="0"/>
        </a:p>
      </dsp:txBody>
      <dsp:txXfrm>
        <a:off x="2560712" y="1944522"/>
        <a:ext cx="1643895" cy="1175918"/>
      </dsp:txXfrm>
    </dsp:sp>
    <dsp:sp modelId="{495DBA52-4E67-42C8-8160-AA4475DD5238}">
      <dsp:nvSpPr>
        <dsp:cNvPr id="0" name=""/>
        <dsp:cNvSpPr/>
      </dsp:nvSpPr>
      <dsp:spPr>
        <a:xfrm>
          <a:off x="2524127" y="3349194"/>
          <a:ext cx="1717065" cy="1249088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71693"/>
            <a:satOff val="1776"/>
            <a:lumOff val="7726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Шоколадное печенье</a:t>
          </a:r>
          <a:endParaRPr lang="ru-RU" sz="2500" b="0" kern="1200" dirty="0"/>
        </a:p>
      </dsp:txBody>
      <dsp:txXfrm>
        <a:off x="2560712" y="3385779"/>
        <a:ext cx="1643895" cy="1175918"/>
      </dsp:txXfrm>
    </dsp:sp>
    <dsp:sp modelId="{802A4DFE-A8C8-48DE-BF92-7133694BC179}">
      <dsp:nvSpPr>
        <dsp:cNvPr id="0" name=""/>
        <dsp:cNvSpPr/>
      </dsp:nvSpPr>
      <dsp:spPr>
        <a:xfrm>
          <a:off x="2524127" y="4790450"/>
          <a:ext cx="1717065" cy="1249088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89617"/>
            <a:satOff val="2220"/>
            <a:lumOff val="9658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Молочный коктейль с шоколадом</a:t>
          </a:r>
          <a:endParaRPr lang="ru-RU" sz="2400" kern="1200" dirty="0"/>
        </a:p>
      </dsp:txBody>
      <dsp:txXfrm>
        <a:off x="2560712" y="4827035"/>
        <a:ext cx="1643895" cy="1175918"/>
      </dsp:txXfrm>
    </dsp:sp>
    <dsp:sp modelId="{3BBE0B2F-15E8-4E47-8F07-3EDD585DA637}">
      <dsp:nvSpPr>
        <dsp:cNvPr id="0" name=""/>
        <dsp:cNvSpPr/>
      </dsp:nvSpPr>
      <dsp:spPr>
        <a:xfrm>
          <a:off x="4616800" y="0"/>
          <a:ext cx="2146331" cy="635798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№3</a:t>
          </a:r>
        </a:p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700 руб.</a:t>
          </a:r>
          <a:endParaRPr lang="ru-RU" sz="4600" kern="1200" dirty="0"/>
        </a:p>
      </dsp:txBody>
      <dsp:txXfrm>
        <a:off x="4616800" y="0"/>
        <a:ext cx="2146331" cy="1907394"/>
      </dsp:txXfrm>
    </dsp:sp>
    <dsp:sp modelId="{ADFEF385-A3D8-4AB7-A752-31068E289AE2}">
      <dsp:nvSpPr>
        <dsp:cNvPr id="0" name=""/>
        <dsp:cNvSpPr/>
      </dsp:nvSpPr>
      <dsp:spPr>
        <a:xfrm>
          <a:off x="4831433" y="1907937"/>
          <a:ext cx="1717065" cy="1249088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107540"/>
            <a:satOff val="2665"/>
            <a:lumOff val="11589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Круассан</a:t>
          </a:r>
          <a:r>
            <a:rPr lang="ru-RU" sz="2400" kern="1200" dirty="0" smtClean="0"/>
            <a:t> с шоколадом</a:t>
          </a:r>
          <a:endParaRPr lang="ru-RU" sz="2400" kern="1200" dirty="0"/>
        </a:p>
      </dsp:txBody>
      <dsp:txXfrm>
        <a:off x="4868018" y="1944522"/>
        <a:ext cx="1643895" cy="1175918"/>
      </dsp:txXfrm>
    </dsp:sp>
    <dsp:sp modelId="{9AD60BBA-F946-40A3-8955-D81B89636374}">
      <dsp:nvSpPr>
        <dsp:cNvPr id="0" name=""/>
        <dsp:cNvSpPr/>
      </dsp:nvSpPr>
      <dsp:spPr>
        <a:xfrm>
          <a:off x="4831433" y="3349194"/>
          <a:ext cx="1717065" cy="1249088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125464"/>
            <a:satOff val="3109"/>
            <a:lumOff val="13521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Фруктовые шашлычки с шоколадным соусом</a:t>
          </a:r>
          <a:endParaRPr lang="ru-RU" sz="2400" kern="1200" dirty="0"/>
        </a:p>
      </dsp:txBody>
      <dsp:txXfrm>
        <a:off x="4868018" y="3385779"/>
        <a:ext cx="1643895" cy="1175918"/>
      </dsp:txXfrm>
    </dsp:sp>
    <dsp:sp modelId="{D9C726A3-B5A0-4AA1-B74E-32445A92F365}">
      <dsp:nvSpPr>
        <dsp:cNvPr id="0" name=""/>
        <dsp:cNvSpPr/>
      </dsp:nvSpPr>
      <dsp:spPr>
        <a:xfrm>
          <a:off x="4831433" y="4790450"/>
          <a:ext cx="1717065" cy="1249088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143387"/>
            <a:satOff val="3553"/>
            <a:lumOff val="15452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Горячий шоколад со взбитыми сливками</a:t>
          </a:r>
          <a:endParaRPr lang="ru-RU" sz="2400" kern="1200" dirty="0"/>
        </a:p>
      </dsp:txBody>
      <dsp:txXfrm>
        <a:off x="4868018" y="4827035"/>
        <a:ext cx="1643895" cy="1175918"/>
      </dsp:txXfrm>
    </dsp:sp>
    <dsp:sp modelId="{8DB53C4E-B4BD-4B5D-BDC4-A0BF933BAE37}">
      <dsp:nvSpPr>
        <dsp:cNvPr id="0" name=""/>
        <dsp:cNvSpPr/>
      </dsp:nvSpPr>
      <dsp:spPr>
        <a:xfrm>
          <a:off x="6926294" y="0"/>
          <a:ext cx="2146331" cy="635798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№4</a:t>
          </a:r>
        </a:p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kern="1200" dirty="0" smtClean="0"/>
            <a:t>750 руб.</a:t>
          </a:r>
          <a:endParaRPr lang="ru-RU" sz="4600" kern="1200" dirty="0"/>
        </a:p>
      </dsp:txBody>
      <dsp:txXfrm>
        <a:off x="6926294" y="0"/>
        <a:ext cx="2146331" cy="1907394"/>
      </dsp:txXfrm>
    </dsp:sp>
    <dsp:sp modelId="{A3956484-B0CF-40A7-87E1-6E6114890457}">
      <dsp:nvSpPr>
        <dsp:cNvPr id="0" name=""/>
        <dsp:cNvSpPr/>
      </dsp:nvSpPr>
      <dsp:spPr>
        <a:xfrm>
          <a:off x="7143805" y="1928826"/>
          <a:ext cx="1717065" cy="1249088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161310"/>
            <a:satOff val="3997"/>
            <a:lumOff val="17384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/>
            <a:t>Шоколадный маффин </a:t>
          </a:r>
          <a:endParaRPr lang="ru-RU" sz="2400" kern="1200" dirty="0"/>
        </a:p>
      </dsp:txBody>
      <dsp:txXfrm>
        <a:off x="7180390" y="1965411"/>
        <a:ext cx="1643895" cy="1175918"/>
      </dsp:txXfrm>
    </dsp:sp>
    <dsp:sp modelId="{EF36956E-D4E6-4C65-B32B-6EBE209BD235}">
      <dsp:nvSpPr>
        <dsp:cNvPr id="0" name=""/>
        <dsp:cNvSpPr/>
      </dsp:nvSpPr>
      <dsp:spPr>
        <a:xfrm>
          <a:off x="7138740" y="3349194"/>
          <a:ext cx="1717065" cy="1249088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179234"/>
            <a:satOff val="4441"/>
            <a:lumOff val="19315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/>
            <a:t>Фруктовый салат со взбитыми сливками и шоколадным соусом</a:t>
          </a:r>
          <a:endParaRPr lang="ru-RU" sz="1700" kern="1200" dirty="0"/>
        </a:p>
      </dsp:txBody>
      <dsp:txXfrm>
        <a:off x="7175325" y="3385779"/>
        <a:ext cx="1643895" cy="1175918"/>
      </dsp:txXfrm>
    </dsp:sp>
    <dsp:sp modelId="{842D86AF-79D5-46CD-A36E-315BF048904B}">
      <dsp:nvSpPr>
        <dsp:cNvPr id="0" name=""/>
        <dsp:cNvSpPr/>
      </dsp:nvSpPr>
      <dsp:spPr>
        <a:xfrm>
          <a:off x="7138740" y="4790450"/>
          <a:ext cx="1717065" cy="1249088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197157"/>
            <a:satOff val="4885"/>
            <a:lumOff val="21247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Какао</a:t>
          </a:r>
          <a:endParaRPr lang="ru-RU" sz="2400" kern="1200" dirty="0"/>
        </a:p>
      </dsp:txBody>
      <dsp:txXfrm>
        <a:off x="7175325" y="4827035"/>
        <a:ext cx="1643895" cy="1175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998E8-BD3F-4F2A-82FE-13BBFDFBEDBE}" type="datetimeFigureOut">
              <a:rPr lang="ru-RU" smtClean="0"/>
              <a:pPr/>
              <a:t>07.02.18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07DF9-6994-4379-8AA9-1C46931DA5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433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DCE29-4CA9-4FEF-9366-E55DB038BA96}" type="datetimeFigureOut">
              <a:rPr lang="ru-RU" smtClean="0"/>
              <a:pPr/>
              <a:t>07.02.18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D9E47-AA1D-42BA-AE11-5935067DAC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881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9142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38" algn="l" defTabSz="9142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58" algn="l" defTabSz="9142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77" algn="l" defTabSz="9142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9142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15" algn="l" defTabSz="9142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34" algn="l" defTabSz="9142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53" algn="l" defTabSz="9142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Вставить логотип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кляксы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кляксы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кляксы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кляксы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кляксы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кляксы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кляксы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кляксы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кляксы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кляксы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Фотографии, логотип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Добавить содержание, сверить по завершению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Добавить цену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Добавить цену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Добавить цену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Добавить цену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кляксы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кляксы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D9E47-AA1D-42BA-AE11-5935067DACB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3118909" y="0"/>
            <a:ext cx="7574492" cy="7561263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661723" y="3780632"/>
            <a:ext cx="7561263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3" tIns="45712" rIns="91423" bIns="45712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937367" y="588099"/>
            <a:ext cx="5970481" cy="3162289"/>
          </a:xfrm>
        </p:spPr>
        <p:txBody>
          <a:bodyPr lIns="45712" tIns="0" rIns="45712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922835" y="3902865"/>
            <a:ext cx="5981449" cy="1214177"/>
          </a:xfrm>
        </p:spPr>
        <p:txBody>
          <a:bodyPr lIns="45712" tIns="0" rIns="45712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119" indent="0" algn="ctr">
              <a:buNone/>
            </a:lvl2pPr>
            <a:lvl3pPr marL="914238" indent="0" algn="ctr">
              <a:buNone/>
            </a:lvl3pPr>
            <a:lvl4pPr marL="1371358" indent="0" algn="ctr">
              <a:buNone/>
            </a:lvl4pPr>
            <a:lvl5pPr marL="1828477" indent="0" algn="ctr">
              <a:buNone/>
            </a:lvl5pPr>
            <a:lvl6pPr marL="2285596" indent="0" algn="ctr">
              <a:buNone/>
            </a:lvl6pPr>
            <a:lvl7pPr marL="2742715" indent="0" algn="ctr">
              <a:buNone/>
            </a:lvl7pPr>
            <a:lvl8pPr marL="3199834" indent="0" algn="ctr">
              <a:buNone/>
            </a:lvl8pPr>
            <a:lvl9pPr marL="3656953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6866072" y="7230442"/>
            <a:ext cx="2341770" cy="250171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FC5AB9F-20BB-4961-9226-CAE6843B1C68}" type="datetimeFigureOut">
              <a:rPr lang="ru-RU" smtClean="0"/>
              <a:pPr/>
              <a:t>07.02.18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3297135" y="7230441"/>
            <a:ext cx="3423808" cy="252042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9216257" y="7228567"/>
            <a:ext cx="688027" cy="25204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9629AE2-F156-444E-A448-A0C71B63F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C5AB9F-20BB-4961-9226-CAE6843B1C68}" type="datetimeFigureOut">
              <a:rPr lang="ru-RU" smtClean="0"/>
              <a:pPr/>
              <a:t>07.02.18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29AE2-F156-444E-A448-A0C71B63F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63604" y="303152"/>
            <a:ext cx="1782234" cy="6451578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1" y="302809"/>
            <a:ext cx="7039821" cy="6451578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61738" y="7230442"/>
            <a:ext cx="2341770" cy="250171"/>
          </a:xfrm>
        </p:spPr>
        <p:txBody>
          <a:bodyPr/>
          <a:lstStyle>
            <a:extLst/>
          </a:lstStyle>
          <a:p>
            <a:fld id="{AFC5AB9F-20BB-4961-9226-CAE6843B1C68}" type="datetimeFigureOut">
              <a:rPr lang="ru-RU" smtClean="0"/>
              <a:pPr/>
              <a:t>07.02.18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34670" y="7228567"/>
            <a:ext cx="4277360" cy="252042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314287" y="7225208"/>
            <a:ext cx="688027" cy="2520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9629AE2-F156-444E-A448-A0C71B63F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C5AB9F-20BB-4961-9226-CAE6843B1C68}" type="datetimeFigureOut">
              <a:rPr lang="ru-RU" smtClean="0"/>
              <a:pPr/>
              <a:t>07.02.18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29AE2-F156-444E-A448-A0C71B63F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567" y="3111210"/>
            <a:ext cx="7315445" cy="1501751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567" y="2100354"/>
            <a:ext cx="7315445" cy="819751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524735" y="7229189"/>
            <a:ext cx="2341770" cy="250171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FC5AB9F-20BB-4961-9226-CAE6843B1C68}" type="datetimeFigureOut">
              <a:rPr lang="ru-RU" smtClean="0"/>
              <a:pPr/>
              <a:t>07.02.18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029405" y="7229188"/>
            <a:ext cx="3386243" cy="25204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874985" y="7227315"/>
            <a:ext cx="688027" cy="252042"/>
          </a:xfrm>
        </p:spPr>
        <p:txBody>
          <a:bodyPr/>
          <a:lstStyle>
            <a:extLst/>
          </a:lstStyle>
          <a:p>
            <a:fld id="{19629AE2-F156-444E-A448-A0C71B63F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52860"/>
            <a:ext cx="8469172" cy="1260211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6"/>
            <a:ext cx="4116959" cy="4990084"/>
          </a:xfrm>
        </p:spPr>
        <p:txBody>
          <a:bodyPr anchor="t"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86884" y="1764296"/>
            <a:ext cx="4116959" cy="4990084"/>
          </a:xfrm>
        </p:spPr>
        <p:txBody>
          <a:bodyPr anchor="t"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C5AB9F-20BB-4961-9226-CAE6843B1C68}" type="datetimeFigureOut">
              <a:rPr lang="ru-RU" smtClean="0"/>
              <a:pPr/>
              <a:t>07.02.18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29AE2-F156-444E-A448-A0C71B63F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52860"/>
            <a:ext cx="8469172" cy="1260211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6469081"/>
            <a:ext cx="4116959" cy="504084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9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886884" y="6469081"/>
            <a:ext cx="4116959" cy="504084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9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34670" y="1887383"/>
            <a:ext cx="4116959" cy="453675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886884" y="1887383"/>
            <a:ext cx="4116959" cy="453675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C5AB9F-20BB-4961-9226-CAE6843B1C68}" type="datetimeFigureOut">
              <a:rPr lang="ru-RU" smtClean="0"/>
              <a:pPr/>
              <a:t>07.02.18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29AE2-F156-444E-A448-A0C71B63F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52860"/>
            <a:ext cx="8469172" cy="1260211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C5AB9F-20BB-4961-9226-CAE6843B1C68}" type="datetimeFigureOut">
              <a:rPr lang="ru-RU" smtClean="0"/>
              <a:pPr/>
              <a:t>07.02.18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29AE2-F156-444E-A448-A0C71B63F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FC5AB9F-20BB-4961-9226-CAE6843B1C68}" type="datetimeFigureOut">
              <a:rPr lang="ru-RU" smtClean="0"/>
              <a:pPr/>
              <a:t>07.02.18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29AE2-F156-444E-A448-A0C71B63F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252042"/>
            <a:ext cx="6897244" cy="1293816"/>
          </a:xfrm>
        </p:spPr>
        <p:txBody>
          <a:bodyPr wrap="square" anchor="b"/>
          <a:lstStyle>
            <a:lvl1pPr algn="l">
              <a:buNone/>
              <a:defRPr lang="en-US" sz="23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4671" y="1650972"/>
            <a:ext cx="6897244" cy="664297"/>
          </a:xfrm>
        </p:spPr>
        <p:txBody>
          <a:bodyPr rot="0" spcFirstLastPara="0" vertOverflow="overflow" horzOverflow="overflow" vert="horz" wrap="square" lIns="45712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34671" y="2352393"/>
            <a:ext cx="8465609" cy="48200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C5AB9F-20BB-4961-9226-CAE6843B1C68}" type="datetimeFigureOut">
              <a:rPr lang="ru-RU" smtClean="0"/>
              <a:pPr/>
              <a:t>07.02.18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29AE2-F156-444E-A448-A0C71B63F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699293" y="1107697"/>
            <a:ext cx="5051447" cy="4754811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697816" y="1101244"/>
            <a:ext cx="5051447" cy="4754811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250" y="1260210"/>
            <a:ext cx="4010026" cy="2268379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250" y="3620359"/>
            <a:ext cx="4010026" cy="2117154"/>
          </a:xfrm>
        </p:spPr>
        <p:txBody>
          <a:bodyPr rot="0" spcFirstLastPara="0" vertOverflow="overflow" horzOverflow="overflow" vert="horz" wrap="square" lIns="82282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C5AB9F-20BB-4961-9226-CAE6843B1C68}" type="datetimeFigureOut">
              <a:rPr lang="ru-RU" smtClean="0"/>
              <a:pPr/>
              <a:t>07.02.18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629AE2-F156-444E-A448-A0C71B63F0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776140" y="1147755"/>
            <a:ext cx="4918964" cy="4637575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9534949" y="0"/>
            <a:ext cx="1158452" cy="7561263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3" tIns="45712" rIns="91423" bIns="45712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4671" y="352860"/>
            <a:ext cx="8465609" cy="1260211"/>
          </a:xfrm>
          <a:prstGeom prst="rect">
            <a:avLst/>
          </a:prstGeom>
        </p:spPr>
        <p:txBody>
          <a:bodyPr vert="horz" lIns="45712" tIns="0" rIns="45712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534671" y="1774456"/>
            <a:ext cx="8465609" cy="5343293"/>
          </a:xfrm>
          <a:prstGeom prst="rect">
            <a:avLst/>
          </a:prstGeom>
        </p:spPr>
        <p:txBody>
          <a:bodyPr vert="horz" lIns="91423" tIns="45712" rIns="91423" bIns="45712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965386" y="7230442"/>
            <a:ext cx="2341770" cy="250171"/>
          </a:xfrm>
          <a:prstGeom prst="rect">
            <a:avLst/>
          </a:prstGeom>
        </p:spPr>
        <p:txBody>
          <a:bodyPr vert="horz" lIns="91423" tIns="0" rIns="91423" bIns="0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FC5AB9F-20BB-4961-9226-CAE6843B1C68}" type="datetimeFigureOut">
              <a:rPr lang="ru-RU" smtClean="0"/>
              <a:pPr/>
              <a:t>07.02.18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534670" y="7230441"/>
            <a:ext cx="4277360" cy="252042"/>
          </a:xfrm>
          <a:prstGeom prst="rect">
            <a:avLst/>
          </a:prstGeom>
        </p:spPr>
        <p:txBody>
          <a:bodyPr vert="horz" lIns="91423" tIns="0" rIns="91423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7310722" y="7228567"/>
            <a:ext cx="688027" cy="252042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9629AE2-F156-444E-A448-A0C71B63F0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272" indent="-274272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115" indent="-22856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818" indent="-22856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662" indent="-22856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79933" indent="-22856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471923" indent="-182847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9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057" indent="-182847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6760" indent="-182847" algn="l" rtl="0" eaLnBrk="1" latinLnBrk="0" hangingPunct="1">
        <a:spcBef>
          <a:spcPts val="299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037" indent="-182847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0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4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0.jpeg"/><Relationship Id="rId5" Type="http://schemas.openxmlformats.org/officeDocument/2006/relationships/image" Target="../media/image14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0.jpeg"/><Relationship Id="rId5" Type="http://schemas.openxmlformats.org/officeDocument/2006/relationships/image" Target="../media/image14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4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6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14.jpeg"/><Relationship Id="rId7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jpeg"/><Relationship Id="rId5" Type="http://schemas.openxmlformats.org/officeDocument/2006/relationships/image" Target="../media/image26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3.pn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6.jpeg"/><Relationship Id="rId5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5" Type="http://schemas.openxmlformats.org/officeDocument/2006/relationships/image" Target="../media/image103.jpeg"/><Relationship Id="rId6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jpeg"/><Relationship Id="rId6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Relationship Id="rId3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20.jpeg"/><Relationship Id="rId5" Type="http://schemas.openxmlformats.org/officeDocument/2006/relationships/image" Target="../media/image121.jpeg"/><Relationship Id="rId6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5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jpeg"/><Relationship Id="rId5" Type="http://schemas.openxmlformats.org/officeDocument/2006/relationships/image" Target="../media/image130.jpeg"/><Relationship Id="rId6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4" Type="http://schemas.openxmlformats.org/officeDocument/2006/relationships/image" Target="../media/image134.jpeg"/><Relationship Id="rId5" Type="http://schemas.openxmlformats.org/officeDocument/2006/relationships/image" Target="../media/image135.jpeg"/><Relationship Id="rId6" Type="http://schemas.openxmlformats.org/officeDocument/2006/relationships/image" Target="../media/image136.jpeg"/><Relationship Id="rId7" Type="http://schemas.openxmlformats.org/officeDocument/2006/relationships/image" Target="../media/image137.jpeg"/><Relationship Id="rId8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5196" y="2637623"/>
            <a:ext cx="5470415" cy="1519215"/>
          </a:xfrm>
        </p:spPr>
        <p:txBody>
          <a:bodyPr/>
          <a:lstStyle/>
          <a:p>
            <a:r>
              <a:rPr lang="ru-RU" sz="8000" dirty="0" err="1" smtClean="0"/>
              <a:t>Конфаэль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03692" y="4066383"/>
            <a:ext cx="5981449" cy="1214177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Шоколадные праздники</a:t>
            </a:r>
            <a:endParaRPr lang="ru-RU" sz="3600" dirty="0"/>
          </a:p>
        </p:txBody>
      </p:sp>
      <p:pic>
        <p:nvPicPr>
          <p:cNvPr id="1026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4540275" cy="7325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16" y="208731"/>
            <a:ext cx="8715436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мастер-класс  № 2</a:t>
            </a:r>
            <a:br>
              <a:rPr lang="ru-RU" dirty="0" smtClean="0"/>
            </a:br>
            <a:r>
              <a:rPr lang="ru-RU" dirty="0" smtClean="0"/>
              <a:t>Фруктово-шоколадный мастер-класс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Monotype Corsiva" pitchFamily="66" charset="0"/>
              </a:rPr>
              <a:t>Шоколадное рисование: на плитках белого шоколада шоколадными красками</a:t>
            </a:r>
          </a:p>
          <a:p>
            <a:r>
              <a:rPr lang="ru-RU" dirty="0" smtClean="0">
                <a:latin typeface="Monotype Corsiva" pitchFamily="66" charset="0"/>
              </a:rPr>
              <a:t>Изготовление фруктов в шоколаде</a:t>
            </a:r>
          </a:p>
          <a:p>
            <a:r>
              <a:rPr lang="ru-RU" dirty="0" smtClean="0">
                <a:latin typeface="Monotype Corsiva" pitchFamily="66" charset="0"/>
              </a:rPr>
              <a:t>Чаепитие с фруктами 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Продолжительность: 1 час.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1150 рублей на человека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                     (группа от 10 человек)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1027" name="Picture 3" descr="Z:\Шоколадные праздники (фабрика)\Фотографии с праздников шоколадных\фото разные\Новое изображен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7329" y="2205359"/>
            <a:ext cx="3592338" cy="2128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46" name="Picture 2" descr="&amp;Kcy;&amp;acy;&amp;rcy;&amp;tcy;&amp;icy;&amp;ncy;&amp;kcy;&amp;icy; &amp;pcy;&amp;ocy; &amp;zcy;&amp;acy;&amp;pcy;&amp;rcy;&amp;ocy;&amp;scy;&amp;ucy; &amp;fcy;&amp;rcy;&amp;ucy;&amp;kcy;&amp;tcy;&amp;ycy; &amp;vcy; &amp;shcy;&amp;ocy;&amp;kcy;&amp;ocy;&amp;lcy;&amp;acy;&amp;dcy;&amp;ie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8982" y="4995077"/>
            <a:ext cx="3643338" cy="22969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Рисунок 10" descr="GtgdsfRL45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61014" y="4852201"/>
            <a:ext cx="3417958" cy="227774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16" y="208731"/>
            <a:ext cx="8715436" cy="15716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мастер-класс  № 3</a:t>
            </a:r>
            <a:br>
              <a:rPr lang="ru-RU" dirty="0" smtClean="0"/>
            </a:br>
            <a:r>
              <a:rPr lang="ru-RU" dirty="0" smtClean="0"/>
              <a:t>Шоколадное удовольствие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Monotype Corsiva" pitchFamily="66" charset="0"/>
              </a:rPr>
              <a:t>Шоколадное рисование: на плитках белого шоколада шоколадными красками</a:t>
            </a:r>
          </a:p>
          <a:p>
            <a:pPr lvl="0"/>
            <a:r>
              <a:rPr lang="ru-RU" dirty="0" smtClean="0"/>
              <a:t>Изготовление медали шоколадного кондитера</a:t>
            </a:r>
          </a:p>
          <a:p>
            <a:pPr lvl="0"/>
            <a:r>
              <a:rPr lang="ru-RU" dirty="0" smtClean="0"/>
              <a:t>Шоколадный фонтан с фруктами и безе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Продолжительность: 1 час.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1300 рублей на человека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                       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83970" name="Picture 2" descr="\\Ws03\Dt\ws624\Desktop\Серебрякова\для сайта\фото\UUUFvSV5On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602" y="4495011"/>
            <a:ext cx="3500462" cy="3066252"/>
          </a:xfrm>
          <a:prstGeom prst="rect">
            <a:avLst/>
          </a:prstGeom>
          <a:noFill/>
        </p:spPr>
      </p:pic>
      <p:pic>
        <p:nvPicPr>
          <p:cNvPr id="9" name="Рисунок 8" descr="IMG_25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8138" y="3423441"/>
            <a:ext cx="3846503" cy="392165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1703362" y="4923639"/>
            <a:ext cx="3071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Группа от 10 человек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16" y="208731"/>
            <a:ext cx="8715436" cy="15716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мастер-класс  № 4  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Шоколатье</a:t>
            </a:r>
            <a:r>
              <a:rPr lang="ru-RU" dirty="0" smtClean="0"/>
              <a:t> фабрики «Конфаэль»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Изготовление конфетного ассорти ручной работы(</a:t>
            </a:r>
            <a:r>
              <a:rPr lang="ru-RU" dirty="0" err="1" smtClean="0"/>
              <a:t>рафаэлло</a:t>
            </a:r>
            <a:r>
              <a:rPr lang="ru-RU" dirty="0" smtClean="0"/>
              <a:t>, трюфель и конфеты ручной работы)</a:t>
            </a:r>
          </a:p>
          <a:p>
            <a:pPr lvl="0"/>
            <a:r>
              <a:rPr lang="ru-RU" dirty="0" smtClean="0"/>
              <a:t>Изготовление шоколадного леденца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Продолжительность: 1 час.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1350 рублей на человека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                       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560618" y="3994945"/>
            <a:ext cx="28664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/>
              <a:t>Группа от 10 человек</a:t>
            </a:r>
            <a:endParaRPr lang="ru-RU" sz="2600" dirty="0"/>
          </a:p>
        </p:txBody>
      </p:sp>
      <p:pic>
        <p:nvPicPr>
          <p:cNvPr id="8" name="Picture 19" descr="КРР_Белый-жемчу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2452" y="2423309"/>
            <a:ext cx="1013646" cy="126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0" descr="КРР_Овация-Конфаэл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602" y="5852333"/>
            <a:ext cx="1093473" cy="139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2" descr="\\Ws03\Dt\ws624\Desktop\Сопина\доска объявлений\confael_ishop_krr_2012_b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8204" y="3780631"/>
            <a:ext cx="3357586" cy="2391589"/>
          </a:xfrm>
          <a:prstGeom prst="rect">
            <a:avLst/>
          </a:prstGeom>
          <a:noFill/>
        </p:spPr>
      </p:pic>
      <p:pic>
        <p:nvPicPr>
          <p:cNvPr id="12" name="Picture 3" descr="\\ws0\kadri\ws577\My Documents\отправить кому-то\распечатать попсы\сердце мульти.jpg"/>
          <p:cNvPicPr>
            <a:picLocks noChangeAspect="1" noChangeArrowheads="1"/>
          </p:cNvPicPr>
          <p:nvPr/>
        </p:nvPicPr>
        <p:blipFill>
          <a:blip r:embed="rId7" cstate="print"/>
          <a:srcRect t="22500" b="20000"/>
          <a:stretch>
            <a:fillRect/>
          </a:stretch>
        </p:blipFill>
        <p:spPr bwMode="auto">
          <a:xfrm>
            <a:off x="2060552" y="4780763"/>
            <a:ext cx="4214842" cy="2525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16" y="208731"/>
            <a:ext cx="8715436" cy="15716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мастер-класс  № 5  </a:t>
            </a:r>
            <a:br>
              <a:rPr lang="ru-RU" dirty="0" smtClean="0"/>
            </a:br>
            <a:r>
              <a:rPr lang="ru-RU" dirty="0" smtClean="0"/>
              <a:t> Жизнь в шоколаде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Изготовление шоколадного мыла по индивидуальному дизайну</a:t>
            </a:r>
          </a:p>
          <a:p>
            <a:pPr lvl="0"/>
            <a:r>
              <a:rPr lang="ru-RU" dirty="0" smtClean="0"/>
              <a:t>Рисование шоколадной открытки (</a:t>
            </a:r>
            <a:r>
              <a:rPr lang="ru-RU" dirty="0" err="1" smtClean="0"/>
              <a:t>шарика,сердечка</a:t>
            </a:r>
            <a:r>
              <a:rPr lang="ru-RU" dirty="0" smtClean="0"/>
              <a:t>)</a:t>
            </a:r>
          </a:p>
          <a:p>
            <a:r>
              <a:rPr lang="ru-RU" dirty="0" smtClean="0"/>
              <a:t>Изготовление конфет ручной работы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Продолжительность: 1,5 часа.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1550 рублей на человека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                       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17544" y="4137821"/>
            <a:ext cx="28664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/>
              <a:t>Группа от 10 человек</a:t>
            </a:r>
            <a:endParaRPr lang="ru-RU" sz="2600" dirty="0"/>
          </a:p>
        </p:txBody>
      </p:sp>
      <p:sp>
        <p:nvSpPr>
          <p:cNvPr id="87042" name="AutoShape 2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044" name="AutoShape 4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7046" name="Picture 6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9510" y="4141788"/>
            <a:ext cx="4552950" cy="34194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Рисунок 12" descr="YbTiHQjze5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7478" y="4637887"/>
            <a:ext cx="4163351" cy="27647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Picture 29" descr="КРР_Красавица-восток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89840" y="2709061"/>
            <a:ext cx="1084192" cy="131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7956" y="236266"/>
            <a:ext cx="4427740" cy="173280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День Рождения на шоколадной фабрике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349214" y="2284122"/>
            <a:ext cx="4010026" cy="5277143"/>
          </a:xfrm>
        </p:spPr>
        <p:txBody>
          <a:bodyPr>
            <a:normAutofit/>
          </a:bodyPr>
          <a:lstStyle/>
          <a:p>
            <a:r>
              <a:rPr lang="ru-RU" sz="2200" dirty="0" smtClean="0">
                <a:latin typeface="Monotype Corsiva" pitchFamily="66" charset="0"/>
              </a:rPr>
              <a:t>На детском празднике настоящий Шоколадный художник </a:t>
            </a:r>
            <a:r>
              <a:rPr lang="ru-RU" sz="2200" b="1" dirty="0" smtClean="0">
                <a:latin typeface="Monotype Corsiva" pitchFamily="66" charset="0"/>
              </a:rPr>
              <a:t>научит</a:t>
            </a:r>
            <a:br>
              <a:rPr lang="ru-RU" sz="2200" b="1" dirty="0" smtClean="0">
                <a:latin typeface="Monotype Corsiva" pitchFamily="66" charset="0"/>
              </a:rPr>
            </a:br>
            <a:r>
              <a:rPr lang="ru-RU" sz="2200" b="1" dirty="0" smtClean="0">
                <a:latin typeface="Monotype Corsiva" pitchFamily="66" charset="0"/>
              </a:rPr>
              <a:t>Вашего ребенка </a:t>
            </a:r>
            <a:r>
              <a:rPr lang="ru-RU" sz="2200" dirty="0" smtClean="0">
                <a:latin typeface="Monotype Corsiva" pitchFamily="66" charset="0"/>
              </a:rPr>
              <a:t>удивительному рисованию теплыми шоколадными красками на пластине белого шоколада!</a:t>
            </a:r>
          </a:p>
          <a:p>
            <a:endParaRPr lang="ru-RU" sz="2200" dirty="0" smtClean="0">
              <a:latin typeface="Monotype Corsiva" pitchFamily="66" charset="0"/>
            </a:endParaRPr>
          </a:p>
          <a:p>
            <a:r>
              <a:rPr lang="ru-RU" sz="2200" b="1" dirty="0" smtClean="0">
                <a:latin typeface="Monotype Corsiva" pitchFamily="66" charset="0"/>
              </a:rPr>
              <a:t>Веселые и добрые Клоуны </a:t>
            </a:r>
            <a:r>
              <a:rPr lang="ru-RU" sz="2200" dirty="0" smtClean="0">
                <a:latin typeface="Monotype Corsiva" pitchFamily="66" charset="0"/>
              </a:rPr>
              <a:t>в мгновение ока найдут общий язык как с малышами, так и со школьниками!</a:t>
            </a:r>
          </a:p>
          <a:p>
            <a:endParaRPr lang="ru-RU" sz="2200" dirty="0" smtClean="0">
              <a:latin typeface="Monotype Corsiva" pitchFamily="66" charset="0"/>
            </a:endParaRPr>
          </a:p>
          <a:p>
            <a:r>
              <a:rPr lang="ru-RU" sz="2200" dirty="0" smtClean="0">
                <a:latin typeface="Monotype Corsiva" pitchFamily="66" charset="0"/>
              </a:rPr>
              <a:t>Ваши дети </a:t>
            </a:r>
            <a:r>
              <a:rPr lang="ru-RU" sz="2200" b="1" dirty="0" smtClean="0">
                <a:latin typeface="Monotype Corsiva" pitchFamily="66" charset="0"/>
              </a:rPr>
              <a:t>сами изготовят</a:t>
            </a:r>
            <a:r>
              <a:rPr lang="ru-RU" sz="2200" dirty="0" smtClean="0">
                <a:latin typeface="Monotype Corsiva" pitchFamily="66" charset="0"/>
              </a:rPr>
              <a:t> и украсят шоколадные конфеты!</a:t>
            </a:r>
          </a:p>
          <a:p>
            <a:endParaRPr lang="ru-RU" sz="2200" dirty="0" smtClean="0"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8" name="Рисунок 7" descr="GFeZvAWQ05w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9" b="19"/>
          <a:stretch>
            <a:fillRect/>
          </a:stretch>
        </p:blipFill>
        <p:spPr/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-291335"/>
            <a:ext cx="8715436" cy="15716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Тематический праздник  № 1</a:t>
            </a:r>
            <a:br>
              <a:rPr lang="ru-RU" dirty="0" smtClean="0"/>
            </a:br>
            <a:r>
              <a:rPr lang="ru-RU" dirty="0" smtClean="0"/>
              <a:t>Шоколадная мечта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Интерактивная  игровая программа с аниматором</a:t>
            </a:r>
          </a:p>
          <a:p>
            <a:pPr lvl="0"/>
            <a:r>
              <a:rPr lang="ru-RU" dirty="0" smtClean="0"/>
              <a:t>Рисование шоколадной открытки (шарика, сердечка)</a:t>
            </a:r>
          </a:p>
          <a:p>
            <a:r>
              <a:rPr lang="ru-RU" dirty="0" smtClean="0"/>
              <a:t>Изготовление конфет ручной работы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Продолжительность: 2 часа.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1850 рублей на человека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                       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17544" y="4137821"/>
            <a:ext cx="28664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/>
              <a:t>Группа от 10 человек</a:t>
            </a:r>
            <a:endParaRPr lang="ru-RU" sz="2600" dirty="0"/>
          </a:p>
        </p:txBody>
      </p:sp>
      <p:sp>
        <p:nvSpPr>
          <p:cNvPr id="87042" name="AutoShape 2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044" name="AutoShape 4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EJxDW2usvD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602" y="4637887"/>
            <a:ext cx="3410310" cy="26932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2" descr="\\Ws03\Dt\ws624\Desktop\Сопина\доска объявлений\confael_ishop_krr_2012_b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5460" y="2351871"/>
            <a:ext cx="2714644" cy="171451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6" name="Picture 3" descr="Z:\Шоколадные праздники (фабрика)\Фотографии с шок. праздников 2013\Фото с дня рождения 14.02.2013 Дима Шкурко\_MG_6267.jpg"/>
          <p:cNvPicPr>
            <a:picLocks noChangeAspect="1" noChangeArrowheads="1"/>
          </p:cNvPicPr>
          <p:nvPr/>
        </p:nvPicPr>
        <p:blipFill>
          <a:blip r:embed="rId6" cstate="print"/>
          <a:srcRect r="17228"/>
          <a:stretch>
            <a:fillRect/>
          </a:stretch>
        </p:blipFill>
        <p:spPr bwMode="auto">
          <a:xfrm>
            <a:off x="4703758" y="4019520"/>
            <a:ext cx="4214842" cy="3200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-291335"/>
            <a:ext cx="8715436" cy="20002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Тематический праздник №2</a:t>
            </a:r>
            <a:br>
              <a:rPr lang="ru-RU" dirty="0" smtClean="0"/>
            </a:br>
            <a:r>
              <a:rPr lang="ru-RU" dirty="0" smtClean="0"/>
              <a:t> Шоколадная вечеринка с </a:t>
            </a:r>
            <a:r>
              <a:rPr lang="ru-RU" dirty="0" err="1" smtClean="0"/>
              <a:t>пиньятой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Дискотека с игрой </a:t>
            </a:r>
            <a:r>
              <a:rPr lang="ru-RU" dirty="0" err="1" smtClean="0"/>
              <a:t>Пиньята</a:t>
            </a:r>
            <a:endParaRPr lang="ru-RU" dirty="0" smtClean="0"/>
          </a:p>
          <a:p>
            <a:pPr lvl="0"/>
            <a:r>
              <a:rPr lang="ru-RU" dirty="0" smtClean="0"/>
              <a:t>Рисование шоколадной открытки (шарика, сердечка)</a:t>
            </a:r>
          </a:p>
          <a:p>
            <a:r>
              <a:rPr lang="ru-RU" dirty="0" smtClean="0"/>
              <a:t>Изготовление конфет ручной работы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Продолжительность: 2 часа.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1650 рублей на человека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                       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17544" y="4137821"/>
            <a:ext cx="28664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/>
              <a:t>Группа от 10 человек</a:t>
            </a:r>
            <a:endParaRPr lang="ru-RU" sz="2600" dirty="0"/>
          </a:p>
        </p:txBody>
      </p:sp>
      <p:sp>
        <p:nvSpPr>
          <p:cNvPr id="87042" name="AutoShape 2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044" name="AutoShape 4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EJxDW2usvD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602" y="4637887"/>
            <a:ext cx="3410310" cy="26932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2" descr="\\Ws03\Dt\ws624\Desktop\Сопина\доска объявлений\confael_ishop_krr_2012_b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1146" y="2637622"/>
            <a:ext cx="2714644" cy="1714513"/>
          </a:xfrm>
          <a:prstGeom prst="rect">
            <a:avLst/>
          </a:prstGeom>
          <a:noFill/>
        </p:spPr>
      </p:pic>
      <p:pic>
        <p:nvPicPr>
          <p:cNvPr id="11" name="Рисунок 10" descr="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18072" y="3066251"/>
            <a:ext cx="4762500" cy="476250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-291335"/>
            <a:ext cx="8715436" cy="20002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Тематический праздник №3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Шоколэнд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Шоколадное мыловарение</a:t>
            </a:r>
          </a:p>
          <a:p>
            <a:pPr lvl="0"/>
            <a:r>
              <a:rPr lang="ru-RU" dirty="0" smtClean="0"/>
              <a:t>Рисование шоколадной открытки (шарика, сердечка)</a:t>
            </a:r>
          </a:p>
          <a:p>
            <a:r>
              <a:rPr lang="ru-RU" dirty="0" smtClean="0"/>
              <a:t>Изготовление конфет ручной работы</a:t>
            </a:r>
          </a:p>
          <a:p>
            <a:pPr lvl="0"/>
            <a:r>
              <a:rPr lang="ru-RU" dirty="0" smtClean="0"/>
              <a:t>Интерактивная  игровая программа с аниматором</a:t>
            </a:r>
          </a:p>
          <a:p>
            <a:pPr lvl="0"/>
            <a:r>
              <a:rPr lang="ru-RU" dirty="0" smtClean="0"/>
              <a:t>Шоколадный фонтан  + чай 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Продолжительность: 2,5 - 3 часа.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2550 рублей на человека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                       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275394" y="3923507"/>
            <a:ext cx="28664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/>
              <a:t>Группа от 10 человек</a:t>
            </a:r>
            <a:endParaRPr lang="ru-RU" sz="2600" dirty="0"/>
          </a:p>
        </p:txBody>
      </p:sp>
      <p:sp>
        <p:nvSpPr>
          <p:cNvPr id="87042" name="AutoShape 2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044" name="AutoShape 4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\\Ws03\Dt\ws624\Desktop\Серебрякова\для сайта\фото\UUUFvSV5On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4026" y="4995077"/>
            <a:ext cx="2929582" cy="256618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3186" name="Picture 2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&amp;vcy;&amp;acy;&amp;rcy;&amp;iecy;&amp;ncy;&amp;icy;&amp;ie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7472" y="4852201"/>
            <a:ext cx="4072112" cy="270906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Рисунок 13" descr="wKfs8NSsAX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32056" y="5423705"/>
            <a:ext cx="2596463" cy="173029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-291335"/>
            <a:ext cx="8715436" cy="20002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Тематический праздник №4</a:t>
            </a:r>
            <a:br>
              <a:rPr lang="ru-RU" dirty="0" smtClean="0"/>
            </a:br>
            <a:r>
              <a:rPr lang="ru-RU" dirty="0" smtClean="0"/>
              <a:t> веселье в шоколаде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Интерактивная  игровая программа с профессиональным клоуном</a:t>
            </a:r>
          </a:p>
          <a:p>
            <a:pPr lvl="0"/>
            <a:r>
              <a:rPr lang="ru-RU" dirty="0" smtClean="0"/>
              <a:t>Рисование шоколадной открытки (шарика, сердечка)</a:t>
            </a:r>
          </a:p>
          <a:p>
            <a:r>
              <a:rPr lang="ru-RU" dirty="0" smtClean="0"/>
              <a:t>Изготовление конфет ручной работы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Продолжительность: 2 часа.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2250 рублей на человека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                       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918204" y="3423441"/>
            <a:ext cx="28664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/>
              <a:t>Группа от 10 человек</a:t>
            </a:r>
            <a:endParaRPr lang="ru-RU" sz="2600" dirty="0"/>
          </a:p>
        </p:txBody>
      </p:sp>
      <p:sp>
        <p:nvSpPr>
          <p:cNvPr id="87042" name="AutoShape 2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044" name="AutoShape 4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7282" name="Picture 2" descr="&amp;Kcy;&amp;acy;&amp;rcy;&amp;tcy;&amp;icy;&amp;ncy;&amp;kcy;&amp;icy; &amp;pcy;&amp;ocy; &amp;zcy;&amp;acy;&amp;pcy;&amp;rcy;&amp;ocy;&amp;scy;&amp;ucy; &amp;pcy;&amp;rcy;&amp;ocy;&amp;fcy;&amp;iecy;&amp;scy;&amp;scy;&amp;icy;&amp;ocy;&amp;ncy;&amp;acy;&amp;lcy;&amp;softcy;&amp;ncy;&amp;ycy;&amp;jcy; &amp;kcy;&amp;lcy;&amp;ocy;&amp;ucy;&amp;n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5394" y="3817938"/>
            <a:ext cx="2752725" cy="3743325"/>
          </a:xfrm>
          <a:prstGeom prst="rect">
            <a:avLst/>
          </a:prstGeom>
          <a:noFill/>
        </p:spPr>
      </p:pic>
      <p:pic>
        <p:nvPicPr>
          <p:cNvPr id="12" name="Рисунок 11" descr="GtgdsfRL45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602" y="4923639"/>
            <a:ext cx="3632188" cy="24205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2" descr="\\Ws03\Dt\ws624\Desktop\Сопина\доска объявлений\confael_ishop_krr_2012_b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9378" y="5137953"/>
            <a:ext cx="2428892" cy="171451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-291335"/>
            <a:ext cx="8715436" cy="20002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Тематический праздник №5</a:t>
            </a:r>
            <a:br>
              <a:rPr lang="ru-RU" dirty="0" smtClean="0"/>
            </a:br>
            <a:r>
              <a:rPr lang="ru-RU" dirty="0" err="1" smtClean="0"/>
              <a:t>Тинейджер</a:t>
            </a:r>
            <a:r>
              <a:rPr lang="ru-RU" dirty="0" smtClean="0"/>
              <a:t> в шоколаде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Изготовление шоколадного мыла по индивидуальному дизайну</a:t>
            </a:r>
          </a:p>
          <a:p>
            <a:pPr lvl="0"/>
            <a:r>
              <a:rPr lang="ru-RU" dirty="0" smtClean="0"/>
              <a:t>Рисование шоколадной открытки (шарика, сердечка)</a:t>
            </a:r>
          </a:p>
          <a:p>
            <a:r>
              <a:rPr lang="ru-RU" dirty="0" smtClean="0"/>
              <a:t>Изготовление конфет ручной работы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Продолжительность: 2 часа.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1800 рублей на человека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                       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918204" y="3423441"/>
            <a:ext cx="28664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/>
              <a:t>Группа от 10 человек</a:t>
            </a:r>
            <a:endParaRPr lang="ru-RU" sz="2600" dirty="0"/>
          </a:p>
        </p:txBody>
      </p:sp>
      <p:sp>
        <p:nvSpPr>
          <p:cNvPr id="87042" name="AutoShape 2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044" name="AutoShape 4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30" name="AutoShape 2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455738"/>
            <a:ext cx="455295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9332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16" y="4280697"/>
            <a:ext cx="4552950" cy="30384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9334" name="AutoShape 6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IYNVv82-9D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92163" y="4280697"/>
            <a:ext cx="3355066" cy="30504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19" descr="КРР_Белый-жемчуг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18468" y="2280433"/>
            <a:ext cx="1013646" cy="126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КРР_Овация-Конфаэль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8072" y="5352267"/>
            <a:ext cx="1093473" cy="139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 Компании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220" y="1811541"/>
            <a:ext cx="8465609" cy="5343293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2800" dirty="0" smtClean="0">
                <a:latin typeface="Monotype Corsiva" pitchFamily="66" charset="0"/>
              </a:rPr>
              <a:t>Фабрика «</a:t>
            </a:r>
            <a:r>
              <a:rPr lang="ru-RU" sz="2800" b="1" dirty="0" err="1" smtClean="0">
                <a:latin typeface="Monotype Corsiva" pitchFamily="66" charset="0"/>
              </a:rPr>
              <a:t>Конфаэль</a:t>
            </a:r>
            <a:r>
              <a:rPr lang="ru-RU" sz="2800" dirty="0" smtClean="0">
                <a:latin typeface="Monotype Corsiva" pitchFamily="66" charset="0"/>
              </a:rPr>
              <a:t>» – лидер на рынке шоколадных подарков класса </a:t>
            </a:r>
            <a:r>
              <a:rPr lang="ru-RU" sz="2800" dirty="0" err="1" smtClean="0">
                <a:latin typeface="Monotype Corsiva" pitchFamily="66" charset="0"/>
              </a:rPr>
              <a:t>премиум</a:t>
            </a:r>
            <a:r>
              <a:rPr lang="ru-RU" sz="2800" dirty="0" smtClean="0">
                <a:latin typeface="Monotype Corsiva" pitchFamily="66" charset="0"/>
              </a:rPr>
              <a:t> и </a:t>
            </a:r>
            <a:r>
              <a:rPr lang="ru-RU" sz="2800" dirty="0" err="1" smtClean="0">
                <a:latin typeface="Monotype Corsiva" pitchFamily="66" charset="0"/>
              </a:rPr>
              <a:t>супер-премиум</a:t>
            </a:r>
            <a:r>
              <a:rPr lang="ru-RU" sz="2800" dirty="0" smtClean="0">
                <a:latin typeface="Monotype Corsiva" pitchFamily="66" charset="0"/>
              </a:rPr>
              <a:t>,</a:t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вот уже </a:t>
            </a:r>
            <a:r>
              <a:rPr lang="en-US" sz="2800" dirty="0" smtClean="0">
                <a:latin typeface="Monotype Corsiva" pitchFamily="66" charset="0"/>
              </a:rPr>
              <a:t>8</a:t>
            </a:r>
            <a:r>
              <a:rPr lang="ru-RU" sz="2800" dirty="0" smtClean="0">
                <a:latin typeface="Monotype Corsiva" pitchFamily="66" charset="0"/>
              </a:rPr>
              <a:t> лет проводит «</a:t>
            </a:r>
            <a:r>
              <a:rPr lang="ru-RU" sz="2800" b="1" dirty="0" smtClean="0">
                <a:latin typeface="Monotype Corsiva" pitchFamily="66" charset="0"/>
              </a:rPr>
              <a:t>Шоколадные праздники</a:t>
            </a:r>
            <a:r>
              <a:rPr lang="ru-RU" sz="2800" dirty="0" smtClean="0">
                <a:latin typeface="Monotype Corsiva" pitchFamily="66" charset="0"/>
              </a:rPr>
              <a:t>» для детей и взрослых.</a:t>
            </a:r>
          </a:p>
          <a:p>
            <a:pPr>
              <a:lnSpc>
                <a:spcPct val="80000"/>
              </a:lnSpc>
              <a:buNone/>
            </a:pPr>
            <a:r>
              <a:rPr lang="ru-RU" sz="2800" i="1" dirty="0" smtClean="0">
                <a:latin typeface="Monotype Corsiva" pitchFamily="66" charset="0"/>
              </a:rPr>
              <a:t>Мы предлагаем Вам: </a:t>
            </a:r>
          </a:p>
          <a:p>
            <a:pPr>
              <a:lnSpc>
                <a:spcPct val="80000"/>
              </a:lnSpc>
              <a:buNone/>
            </a:pPr>
            <a:r>
              <a:rPr lang="ru-RU" sz="2800" i="1" dirty="0" smtClean="0">
                <a:latin typeface="Monotype Corsiva" pitchFamily="66" charset="0"/>
              </a:rPr>
              <a:t>— Экскурсии на шоколадную фабрику</a:t>
            </a:r>
          </a:p>
          <a:p>
            <a:pPr>
              <a:lnSpc>
                <a:spcPct val="80000"/>
              </a:lnSpc>
              <a:buNone/>
            </a:pPr>
            <a:r>
              <a:rPr lang="ru-RU" sz="2800" i="1" dirty="0" smtClean="0">
                <a:latin typeface="Monotype Corsiva" pitchFamily="66" charset="0"/>
              </a:rPr>
              <a:t>— Проведение шоколадных  дней рождения</a:t>
            </a:r>
          </a:p>
          <a:p>
            <a:pPr>
              <a:lnSpc>
                <a:spcPct val="80000"/>
              </a:lnSpc>
              <a:buNone/>
            </a:pPr>
            <a:r>
              <a:rPr lang="ru-RU" sz="2800" i="1" dirty="0" smtClean="0">
                <a:latin typeface="Monotype Corsiva" pitchFamily="66" charset="0"/>
              </a:rPr>
              <a:t>— Интересные сезонные акции </a:t>
            </a:r>
            <a:r>
              <a:rPr lang="ru-RU" sz="2300" i="1" dirty="0" smtClean="0">
                <a:latin typeface="Monotype Corsiva" pitchFamily="66" charset="0"/>
              </a:rPr>
              <a:t>(Новогодняя сказка, весенние предложения, Выпускные программы, и т.д.)</a:t>
            </a:r>
          </a:p>
          <a:p>
            <a:pPr algn="just">
              <a:lnSpc>
                <a:spcPct val="80000"/>
              </a:lnSpc>
              <a:buNone/>
            </a:pPr>
            <a:endParaRPr lang="ru-RU" sz="2300" i="1" dirty="0" smtClean="0">
              <a:latin typeface="Monotype Corsiva" pitchFamily="66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2800" i="1" dirty="0" smtClean="0">
                <a:latin typeface="Monotype Corsiva" pitchFamily="66" charset="0"/>
              </a:rPr>
              <a:t>Ваши дети окунутся в добрую детскую сказку, феерию юмора, шуток и смеха!</a:t>
            </a:r>
          </a:p>
          <a:p>
            <a:endParaRPr lang="ru-RU" dirty="0"/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-291335"/>
            <a:ext cx="8715436" cy="20002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Тематический праздник №6</a:t>
            </a:r>
            <a:br>
              <a:rPr lang="ru-RU" dirty="0" smtClean="0"/>
            </a:br>
            <a:r>
              <a:rPr lang="ru-RU" dirty="0" smtClean="0"/>
              <a:t>мини-праздник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 smtClean="0"/>
              <a:t>Рисование шоколадной открытки (шарика, сердечка)</a:t>
            </a:r>
          </a:p>
          <a:p>
            <a:r>
              <a:rPr lang="ru-RU" dirty="0" smtClean="0"/>
              <a:t>Изготовление конфет ручной работы</a:t>
            </a:r>
          </a:p>
          <a:p>
            <a:r>
              <a:rPr lang="ru-RU" dirty="0" smtClean="0"/>
              <a:t>Шоколадный фонтан + чай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Продолжительность: 1,5 часа.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11000 рублей на 5 человек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                       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87042" name="AutoShape 2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044" name="AutoShape 4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30" name="AutoShape 2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455738"/>
            <a:ext cx="455295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34" name="AutoShape 6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19" descr="КРР_Белый-жемчу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9708" y="2280433"/>
            <a:ext cx="1013646" cy="126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0" descr="КРР_Овация-Конфаэл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7030" y="2066119"/>
            <a:ext cx="1093473" cy="139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wizlrppCVn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164" y="4352135"/>
            <a:ext cx="4437710" cy="29495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 descr="IMG_25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03758" y="4352135"/>
            <a:ext cx="4714908" cy="29215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-291335"/>
            <a:ext cx="8715436" cy="20002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Тематический праздник №6</a:t>
            </a:r>
            <a:br>
              <a:rPr lang="ru-RU" dirty="0" smtClean="0"/>
            </a:br>
            <a:r>
              <a:rPr lang="ru-RU" dirty="0" smtClean="0"/>
              <a:t>мармеладное шоу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Приготовление мармелада из свежих ягод и фруктов. (для групп детей и взрослых)</a:t>
            </a:r>
            <a:endParaRPr lang="ru-RU" dirty="0" smtClean="0">
              <a:latin typeface="Monotype Corsiva" pitchFamily="66" charset="0"/>
            </a:endParaRPr>
          </a:p>
          <a:p>
            <a:r>
              <a:rPr lang="ru-RU" dirty="0" smtClean="0">
                <a:latin typeface="Monotype Corsiva" pitchFamily="66" charset="0"/>
              </a:rPr>
              <a:t>Продолжительность: 1,5 часа.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от 25 000 рублей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                       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87042" name="AutoShape 2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044" name="AutoShape 4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30" name="AutoShape 2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455738"/>
            <a:ext cx="455295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34" name="AutoShape 6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SpPr>
            <a:spLocks noChangeAspect="1" noChangeArrowheads="1"/>
          </p:cNvSpPr>
          <p:nvPr/>
        </p:nvSpPr>
        <p:spPr bwMode="auto">
          <a:xfrm>
            <a:off x="155575" y="-1790700"/>
            <a:ext cx="37433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1378" name="Picture 2" descr="&amp;Kcy;&amp;acy;&amp;rcy;&amp;tcy;&amp;icy;&amp;ncy;&amp;kcy;&amp;icy; &amp;pcy;&amp;ocy; &amp;zcy;&amp;acy;&amp;pcy;&amp;rcy;&amp;ocy;&amp;scy;&amp;ucy; &amp;mcy;&amp;acy;&amp;rcy;&amp;mcy;&amp;iecy;&amp;lcy;&amp;acy;&amp;dcy;&amp;ncy;&amp;ocy;&amp;iecy; &amp;shcy;&amp;ocy;&amp;u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16" y="4137821"/>
            <a:ext cx="4552950" cy="30194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0" name="Picture 4" descr="&amp;Kcy;&amp;acy;&amp;rcy;&amp;tcy;&amp;icy;&amp;ncy;&amp;kcy;&amp;icy; &amp;pcy;&amp;ocy; &amp;zcy;&amp;acy;&amp;pcy;&amp;rcy;&amp;ocy;&amp;scy;&amp;ucy; &amp;mcy;&amp;acy;&amp;rcy;&amp;mcy;&amp;iecy;&amp;lcy;&amp;acy;&amp;dcy;&amp;ncy;&amp;ocy;&amp;iecy; &amp;shcy;&amp;ocy;&amp;u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5262" y="2851937"/>
            <a:ext cx="4000528" cy="422910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65670" y="393793"/>
            <a:ext cx="4010026" cy="2268379"/>
          </a:xfrm>
        </p:spPr>
        <p:txBody>
          <a:bodyPr/>
          <a:lstStyle/>
          <a:p>
            <a:pPr algn="ctr"/>
            <a:r>
              <a:rPr lang="ru-RU" dirty="0" smtClean="0"/>
              <a:t>То, что сделает ваш праздник незабываемым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349214" y="3150522"/>
            <a:ext cx="4010026" cy="354711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Предлагаем вам внести изюминку в ваше торжество!</a:t>
            </a:r>
          </a:p>
          <a:p>
            <a:r>
              <a:rPr lang="ru-RU" sz="2800" dirty="0" smtClean="0">
                <a:latin typeface="Monotype Corsiva" pitchFamily="66" charset="0"/>
              </a:rPr>
              <a:t>Среди наших услуг вы обязательно найдете то, что придется по вкусу вашим гостям!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/>
      </p:sp>
      <p:pic>
        <p:nvPicPr>
          <p:cNvPr id="2050" name="Picture 2" descr="\\Ws03\Dt\ws577\Desktop\Жукова Юлия\270c2af4fe81.jpg"/>
          <p:cNvPicPr>
            <a:picLocks noChangeAspect="1" noChangeArrowheads="1"/>
          </p:cNvPicPr>
          <p:nvPr/>
        </p:nvPicPr>
        <p:blipFill>
          <a:blip r:embed="rId2" cstate="print"/>
          <a:srcRect t="22079" b="6774"/>
          <a:stretch>
            <a:fillRect/>
          </a:stretch>
        </p:blipFill>
        <p:spPr bwMode="auto">
          <a:xfrm>
            <a:off x="835393" y="1181431"/>
            <a:ext cx="4761939" cy="4568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Шоколадный  фонтан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220" y="1774456"/>
            <a:ext cx="8499059" cy="534329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onotype Corsiva" pitchFamily="66" charset="0"/>
              </a:rPr>
              <a:t>Вы выбираете шоколад:        </a:t>
            </a:r>
          </a:p>
          <a:p>
            <a:pPr>
              <a:buNone/>
            </a:pPr>
            <a:endParaRPr lang="ru-RU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                  </a:t>
            </a:r>
          </a:p>
          <a:p>
            <a:endParaRPr lang="ru-RU" dirty="0" smtClean="0">
              <a:latin typeface="Monotype Corsiva" pitchFamily="66" charset="0"/>
            </a:endParaRPr>
          </a:p>
          <a:p>
            <a:r>
              <a:rPr lang="ru-RU" dirty="0" smtClean="0">
                <a:latin typeface="Monotype Corsiva" pitchFamily="66" charset="0"/>
              </a:rPr>
              <a:t>А мы подаем его с фруктами и безе!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400 рублей на одного гостя</a:t>
            </a:r>
          </a:p>
          <a:p>
            <a:pPr>
              <a:buNone/>
            </a:pPr>
            <a:endParaRPr lang="ru-RU" dirty="0" smtClean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5" name="Облако 4"/>
          <p:cNvSpPr/>
          <p:nvPr/>
        </p:nvSpPr>
        <p:spPr>
          <a:xfrm>
            <a:off x="6489708" y="1994681"/>
            <a:ext cx="2088569" cy="100817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клубничный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7847030" y="994549"/>
            <a:ext cx="1670855" cy="1008170"/>
          </a:xfrm>
          <a:prstGeom prst="cloud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лимонный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167050" y="1654012"/>
            <a:ext cx="1587312" cy="1181457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ru-RU" sz="2800" i="1" dirty="0" smtClean="0"/>
              <a:t>белый</a:t>
            </a:r>
            <a:endParaRPr lang="ru-RU" sz="2800" i="1" dirty="0"/>
          </a:p>
        </p:txBody>
      </p:sp>
      <p:sp>
        <p:nvSpPr>
          <p:cNvPr id="8" name="Облако 7"/>
          <p:cNvSpPr/>
          <p:nvPr/>
        </p:nvSpPr>
        <p:spPr>
          <a:xfrm>
            <a:off x="2989246" y="2709061"/>
            <a:ext cx="1670855" cy="1086934"/>
          </a:xfrm>
          <a:prstGeom prst="cloud">
            <a:avLst/>
          </a:prstGeom>
          <a:solidFill>
            <a:srgbClr val="602000"/>
          </a:solidFill>
          <a:ln>
            <a:solidFill>
              <a:srgbClr val="6D34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ru-RU" sz="2400" dirty="0" smtClean="0"/>
              <a:t>горький</a:t>
            </a:r>
            <a:endParaRPr lang="ru-RU" sz="2400" dirty="0"/>
          </a:p>
        </p:txBody>
      </p:sp>
      <p:sp>
        <p:nvSpPr>
          <p:cNvPr id="9" name="Облако 8"/>
          <p:cNvSpPr/>
          <p:nvPr/>
        </p:nvSpPr>
        <p:spPr>
          <a:xfrm>
            <a:off x="1274734" y="2494747"/>
            <a:ext cx="1670855" cy="1181457"/>
          </a:xfrm>
          <a:prstGeom prst="cloud">
            <a:avLst/>
          </a:prstGeom>
          <a:solidFill>
            <a:srgbClr val="A65250"/>
          </a:solidFill>
          <a:ln>
            <a:solidFill>
              <a:srgbClr val="6F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ru-RU" sz="1800" dirty="0" smtClean="0"/>
              <a:t>молочный</a:t>
            </a:r>
            <a:endParaRPr lang="ru-RU" sz="1800" dirty="0"/>
          </a:p>
        </p:txBody>
      </p:sp>
      <p:sp>
        <p:nvSpPr>
          <p:cNvPr id="10" name="Облако 9"/>
          <p:cNvSpPr/>
          <p:nvPr/>
        </p:nvSpPr>
        <p:spPr>
          <a:xfrm>
            <a:off x="4703758" y="2780499"/>
            <a:ext cx="2172112" cy="929406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апельсиновый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390" y="4583301"/>
            <a:ext cx="4082682" cy="279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r="54285"/>
          <a:stretch>
            <a:fillRect/>
          </a:stretch>
        </p:blipFill>
        <p:spPr bwMode="auto">
          <a:xfrm>
            <a:off x="6683386" y="3655936"/>
            <a:ext cx="2840455" cy="390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Шоколадная  лекция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220" y="1774456"/>
            <a:ext cx="8499059" cy="5343293"/>
          </a:xfrm>
        </p:spPr>
        <p:txBody>
          <a:bodyPr>
            <a:normAutofit/>
          </a:bodyPr>
          <a:lstStyle/>
          <a:p>
            <a:r>
              <a:rPr lang="ru-RU" dirty="0" smtClean="0"/>
              <a:t>Интерактивный рассказ о шоколаде и фабрике с дегустацией разных сортов шоколада</a:t>
            </a:r>
            <a:endParaRPr lang="ru-RU" dirty="0" smtClean="0">
              <a:latin typeface="Monotype Corsiva" pitchFamily="66" charset="0"/>
            </a:endParaRPr>
          </a:p>
          <a:p>
            <a:r>
              <a:rPr lang="ru-RU" dirty="0" smtClean="0">
                <a:latin typeface="Monotype Corsiva" pitchFamily="66" charset="0"/>
              </a:rPr>
              <a:t>Продолжительность 30 мин.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</a:t>
            </a:r>
            <a:r>
              <a:rPr lang="ru-RU" dirty="0" smtClean="0"/>
              <a:t>5000 руб. на группу 15 человек (дополнительно + 100 руб. на каждого человека (включая взрослых)  свыше 15 человек).</a:t>
            </a:r>
            <a:endParaRPr lang="ru-RU" dirty="0" smtClean="0">
              <a:latin typeface="Monotype Corsiva" pitchFamily="66" charset="0"/>
            </a:endParaRPr>
          </a:p>
          <a:p>
            <a:pPr>
              <a:buNone/>
            </a:pPr>
            <a:endParaRPr lang="ru-RU" dirty="0" smtClean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13" name="Picture 3" descr="Z:\Шоколадные праздники (фабрика)\Фотографии с праздников шоколадных\дегустация\какао крупк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215" y="4072644"/>
            <a:ext cx="2422741" cy="3137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Z:\Шоколадные праздники (фабрика)\Фотографии с праздников шоколадных\дегустация\бобы, крошка, какао, масло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3428" y="4137821"/>
            <a:ext cx="2673369" cy="3072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230" y="137293"/>
            <a:ext cx="8465609" cy="1260211"/>
          </a:xfrm>
        </p:spPr>
        <p:txBody>
          <a:bodyPr/>
          <a:lstStyle/>
          <a:p>
            <a:pPr algn="ctr"/>
            <a:r>
              <a:rPr lang="ru-RU" dirty="0" smtClean="0"/>
              <a:t>Дискотека с </a:t>
            </a:r>
            <a:r>
              <a:rPr lang="ru-RU" dirty="0" err="1" smtClean="0"/>
              <a:t>пиньятой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220" y="1774456"/>
            <a:ext cx="8499059" cy="5343293"/>
          </a:xfrm>
        </p:spPr>
        <p:txBody>
          <a:bodyPr>
            <a:normAutofit/>
          </a:bodyPr>
          <a:lstStyle/>
          <a:p>
            <a:r>
              <a:rPr lang="ru-RU" dirty="0" smtClean="0"/>
              <a:t>Дискотека + игра с </a:t>
            </a:r>
            <a:r>
              <a:rPr lang="ru-RU" dirty="0" err="1" smtClean="0"/>
              <a:t>Пиньятой</a:t>
            </a:r>
            <a:r>
              <a:rPr lang="ru-RU" dirty="0" smtClean="0"/>
              <a:t> 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 1 час.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500 руб./чел.</a:t>
            </a:r>
          </a:p>
          <a:p>
            <a:r>
              <a:rPr lang="ru-RU" dirty="0" smtClean="0">
                <a:latin typeface="Monotype Corsiva" pitchFamily="66" charset="0"/>
              </a:rPr>
              <a:t>Группа от 10 человек</a:t>
            </a:r>
          </a:p>
          <a:p>
            <a:pPr>
              <a:buNone/>
            </a:pPr>
            <a:endParaRPr lang="ru-RU" dirty="0" smtClean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7" name="Рисунок 6" descr="pinjata-dlja-detej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5130" y="2709061"/>
            <a:ext cx="5119682" cy="46434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602" y="3709193"/>
            <a:ext cx="4060816" cy="385207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230" y="137293"/>
            <a:ext cx="8465609" cy="1260211"/>
          </a:xfrm>
        </p:spPr>
        <p:txBody>
          <a:bodyPr/>
          <a:lstStyle/>
          <a:p>
            <a:pPr algn="ctr"/>
            <a:r>
              <a:rPr lang="ru-RU" dirty="0" smtClean="0"/>
              <a:t>Анимационная программа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220" y="1774456"/>
            <a:ext cx="8499059" cy="5343293"/>
          </a:xfrm>
        </p:spPr>
        <p:txBody>
          <a:bodyPr>
            <a:normAutofit/>
          </a:bodyPr>
          <a:lstStyle/>
          <a:p>
            <a:r>
              <a:rPr lang="ru-RU" dirty="0" smtClean="0"/>
              <a:t>Интерактивная игровая программа с  аниматором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 1 час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6000 рублей на группу до 15 человек</a:t>
            </a: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9" name="Picture 3" descr="Z:\Шоколадные праздники (фабрика)\Фотографии с шок. праздников 2013\Фото с дня рождения 14.02.2013 Дима Шкурко\_MG_6267.jpg"/>
          <p:cNvPicPr>
            <a:picLocks noChangeAspect="1" noChangeArrowheads="1"/>
          </p:cNvPicPr>
          <p:nvPr/>
        </p:nvPicPr>
        <p:blipFill>
          <a:blip r:embed="rId4" cstate="print"/>
          <a:srcRect r="17228"/>
          <a:stretch>
            <a:fillRect/>
          </a:stretch>
        </p:blipFill>
        <p:spPr bwMode="auto">
          <a:xfrm>
            <a:off x="1131858" y="3352003"/>
            <a:ext cx="6000792" cy="3959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230" y="137293"/>
            <a:ext cx="8465609" cy="1260211"/>
          </a:xfrm>
        </p:spPr>
        <p:txBody>
          <a:bodyPr/>
          <a:lstStyle/>
          <a:p>
            <a:pPr algn="ctr"/>
            <a:r>
              <a:rPr lang="ru-RU" dirty="0" smtClean="0"/>
              <a:t>Изготовление фруктов в шоколаде + чаепитие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220" y="1774456"/>
            <a:ext cx="8499059" cy="5343293"/>
          </a:xfrm>
        </p:spPr>
        <p:txBody>
          <a:bodyPr>
            <a:normAutofit/>
          </a:bodyPr>
          <a:lstStyle/>
          <a:p>
            <a:r>
              <a:rPr lang="ru-RU" dirty="0" smtClean="0"/>
              <a:t>Создание и украшение фруктов в шоколаде, и чаепитие с ними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Продолжительность: 30 мин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400 руб./чел.</a:t>
            </a: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6" name="Рисунок 5" descr="lu-280-fish3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478" y="3423441"/>
            <a:ext cx="3416291" cy="3898092"/>
          </a:xfrm>
          <a:prstGeom prst="rect">
            <a:avLst/>
          </a:prstGeom>
        </p:spPr>
      </p:pic>
      <p:pic>
        <p:nvPicPr>
          <p:cNvPr id="105474" name="Picture 2" descr="&amp;Kcy;&amp;acy;&amp;rcy;&amp;tcy;&amp;icy;&amp;ncy;&amp;kcy;&amp;icy; &amp;pcy;&amp;ocy; &amp;zcy;&amp;acy;&amp;pcy;&amp;rcy;&amp;ocy;&amp;scy;&amp;ucy; &amp;fcy;&amp;rcy;&amp;ucy;&amp;kcy;&amp;tcy;&amp;ycy; &amp;vcy; &amp;shcy;&amp;ocy;&amp;kcy;&amp;ocy;&amp;lcy;&amp;acy;&amp;dcy;&amp;ie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3758" y="4137821"/>
            <a:ext cx="4552950" cy="303847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420" y="0"/>
            <a:ext cx="8465609" cy="1571636"/>
          </a:xfrm>
        </p:spPr>
        <p:txBody>
          <a:bodyPr/>
          <a:lstStyle/>
          <a:p>
            <a:r>
              <a:rPr lang="ru-RU" dirty="0" smtClean="0"/>
              <a:t>Рисование шоколадной открытки (</a:t>
            </a:r>
            <a:r>
              <a:rPr lang="ru-RU" dirty="0" err="1" smtClean="0"/>
              <a:t>шарика,сердечка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220" y="1774456"/>
            <a:ext cx="8499059" cy="5343293"/>
          </a:xfrm>
        </p:spPr>
        <p:txBody>
          <a:bodyPr>
            <a:normAutofit/>
          </a:bodyPr>
          <a:lstStyle/>
          <a:p>
            <a:r>
              <a:rPr lang="ru-RU" dirty="0" smtClean="0"/>
              <a:t>Рисование на белой плитке шоколада шоколадными красками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Продолжительность: 30 мин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700 руб. 1 шт. /чел.</a:t>
            </a: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7" name="Рисунок 6" descr="EJxDW2usvD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0618" y="3494879"/>
            <a:ext cx="5000660" cy="37403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420" y="0"/>
            <a:ext cx="8465609" cy="1571636"/>
          </a:xfrm>
        </p:spPr>
        <p:txBody>
          <a:bodyPr/>
          <a:lstStyle/>
          <a:p>
            <a:pPr algn="ctr"/>
            <a:r>
              <a:rPr lang="ru-RU" dirty="0" smtClean="0"/>
              <a:t>Изготовление конфет </a:t>
            </a:r>
            <a:br>
              <a:rPr lang="ru-RU" dirty="0" smtClean="0"/>
            </a:br>
            <a:r>
              <a:rPr lang="ru-RU" dirty="0" smtClean="0"/>
              <a:t>ручной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220" y="1774456"/>
            <a:ext cx="8499059" cy="5343293"/>
          </a:xfrm>
        </p:spPr>
        <p:txBody>
          <a:bodyPr>
            <a:normAutofit/>
          </a:bodyPr>
          <a:lstStyle/>
          <a:p>
            <a:r>
              <a:rPr lang="ru-RU" dirty="0" smtClean="0"/>
              <a:t>Создание своего набора неповторимых конфет ручной работы</a:t>
            </a:r>
          </a:p>
          <a:p>
            <a:r>
              <a:rPr lang="ru-RU" dirty="0" smtClean="0">
                <a:latin typeface="Monotype Corsiva" pitchFamily="66" charset="0"/>
              </a:rPr>
              <a:t>Продолжительность: 30 мин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550 руб. 4 шт. /чел.</a:t>
            </a: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6" name="Рисунок 5" descr="Ah4KKuG75d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164" y="4423573"/>
            <a:ext cx="2926080" cy="2926080"/>
          </a:xfrm>
          <a:prstGeom prst="rect">
            <a:avLst/>
          </a:prstGeom>
        </p:spPr>
      </p:pic>
      <p:pic>
        <p:nvPicPr>
          <p:cNvPr id="8" name="Рисунок 7" descr="krr_belyi-jemchu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7808" y="3137689"/>
            <a:ext cx="2530444" cy="25304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confael_ishop_krr_2012_b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03890" y="4923639"/>
            <a:ext cx="3260800" cy="2171693"/>
          </a:xfrm>
          <a:prstGeom prst="rect">
            <a:avLst/>
          </a:prstGeom>
        </p:spPr>
      </p:pic>
      <p:pic>
        <p:nvPicPr>
          <p:cNvPr id="10" name="Рисунок 9" descr="dy_QPXa2nG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03890" y="2351871"/>
            <a:ext cx="3205402" cy="2133596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8916" y="1923243"/>
            <a:ext cx="8786874" cy="528641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sz="4000" b="1" dirty="0" smtClean="0"/>
              <a:t>Экскурсии на шоколадную фабрику</a:t>
            </a:r>
          </a:p>
          <a:p>
            <a:pPr>
              <a:buNone/>
            </a:pPr>
            <a:endParaRPr lang="ru-RU" sz="4000" b="1" dirty="0" smtClean="0"/>
          </a:p>
          <a:p>
            <a:pPr>
              <a:buFont typeface="Wingdings" pitchFamily="2" charset="2"/>
              <a:buChar char="v"/>
            </a:pPr>
            <a:r>
              <a:rPr lang="ru-RU" sz="4000" b="1" dirty="0" smtClean="0"/>
              <a:t>День рождения на шоколадной фабрике</a:t>
            </a:r>
          </a:p>
          <a:p>
            <a:pPr>
              <a:buNone/>
            </a:pPr>
            <a:endParaRPr lang="ru-RU" sz="4000" b="1" dirty="0" smtClean="0"/>
          </a:p>
          <a:p>
            <a:pPr>
              <a:buFont typeface="Wingdings" pitchFamily="2" charset="2"/>
              <a:buChar char="v"/>
            </a:pPr>
            <a:r>
              <a:rPr lang="ru-RU" sz="4000" b="1" dirty="0" smtClean="0"/>
              <a:t>Выездные мероприятия</a:t>
            </a:r>
          </a:p>
          <a:p>
            <a:pPr>
              <a:buNone/>
            </a:pPr>
            <a:endParaRPr lang="ru-RU" sz="4000" b="1" dirty="0" smtClean="0"/>
          </a:p>
          <a:p>
            <a:pPr>
              <a:buFont typeface="Wingdings" pitchFamily="2" charset="2"/>
              <a:buChar char="v"/>
            </a:pPr>
            <a:r>
              <a:rPr lang="ru-RU" sz="4000" b="1" dirty="0" smtClean="0"/>
              <a:t>То, что сделает ваш праздник незабываемым</a:t>
            </a:r>
          </a:p>
          <a:p>
            <a:pPr>
              <a:buNone/>
            </a:pPr>
            <a:endParaRPr lang="ru-RU" sz="4000" b="1" dirty="0" smtClean="0"/>
          </a:p>
          <a:p>
            <a:pPr>
              <a:buFont typeface="Wingdings" pitchFamily="2" charset="2"/>
              <a:buChar char="v"/>
            </a:pPr>
            <a:r>
              <a:rPr lang="ru-RU" sz="4000" b="1" dirty="0" smtClean="0"/>
              <a:t>Меню </a:t>
            </a:r>
          </a:p>
          <a:p>
            <a:pPr>
              <a:buNone/>
            </a:pP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-148459"/>
            <a:ext cx="8465609" cy="1260211"/>
          </a:xfrm>
        </p:spPr>
        <p:txBody>
          <a:bodyPr/>
          <a:lstStyle/>
          <a:p>
            <a:pPr algn="ctr"/>
            <a:r>
              <a:rPr lang="ru-RU" dirty="0" smtClean="0"/>
              <a:t>Изготовление торта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60354" y="1208863"/>
            <a:ext cx="8465609" cy="5343293"/>
          </a:xfrm>
        </p:spPr>
        <p:txBody>
          <a:bodyPr>
            <a:normAutofit/>
          </a:bodyPr>
          <a:lstStyle/>
          <a:p>
            <a:r>
              <a:rPr lang="ru-RU" sz="2300" b="1" dirty="0" smtClean="0">
                <a:latin typeface="Monotype Corsiva" pitchFamily="66" charset="0"/>
              </a:rPr>
              <a:t>Какой торт самый вкусный?</a:t>
            </a:r>
          </a:p>
          <a:p>
            <a:r>
              <a:rPr lang="ru-RU" sz="2300" b="1" dirty="0" smtClean="0">
                <a:latin typeface="Monotype Corsiva" pitchFamily="66" charset="0"/>
              </a:rPr>
              <a:t>Правильно, торт сделанный своими руками!</a:t>
            </a:r>
          </a:p>
          <a:p>
            <a:r>
              <a:rPr lang="ru-RU" sz="2300" dirty="0" smtClean="0">
                <a:latin typeface="Monotype Corsiva" pitchFamily="66" charset="0"/>
              </a:rPr>
              <a:t>Если на таком </a:t>
            </a:r>
            <a:r>
              <a:rPr lang="ru-RU" sz="2300" dirty="0" err="1" smtClean="0">
                <a:latin typeface="Monotype Corsiva" pitchFamily="66" charset="0"/>
              </a:rPr>
              <a:t>тортике</a:t>
            </a:r>
            <a:r>
              <a:rPr lang="ru-RU" sz="2300" dirty="0" smtClean="0">
                <a:latin typeface="Monotype Corsiva" pitchFamily="66" charset="0"/>
              </a:rPr>
              <a:t> задуть свечи – желание обязательно сбудется! </a:t>
            </a:r>
          </a:p>
          <a:p>
            <a:r>
              <a:rPr lang="ru-RU" sz="2300" b="1" dirty="0" smtClean="0">
                <a:latin typeface="Monotype Corsiva" pitchFamily="66" charset="0"/>
              </a:rPr>
              <a:t>Дети сами взбивают крем и украшают торт, придумывают название и во время чаепития  именинник задувает на нём свечи!</a:t>
            </a:r>
          </a:p>
          <a:p>
            <a:r>
              <a:rPr lang="ru-RU" sz="2300" dirty="0" smtClean="0"/>
              <a:t>Вкус </a:t>
            </a:r>
            <a:r>
              <a:rPr lang="ru-RU" sz="2300" dirty="0" err="1" smtClean="0"/>
              <a:t>тортика</a:t>
            </a:r>
            <a:r>
              <a:rPr lang="ru-RU" sz="2300" dirty="0" smtClean="0"/>
              <a:t> вы можете выбрать по своему желанию!(Клубничный Банановый Шоколадный Йогуртовый Ореховый)</a:t>
            </a:r>
            <a:endParaRPr lang="ru-RU" sz="2300" dirty="0" smtClean="0">
              <a:latin typeface="Monotype Corsiva" pitchFamily="66" charset="0"/>
            </a:endParaRPr>
          </a:p>
          <a:p>
            <a:r>
              <a:rPr lang="ru-RU" sz="2300" dirty="0" smtClean="0">
                <a:latin typeface="Monotype Corsiva" pitchFamily="66" charset="0"/>
              </a:rPr>
              <a:t>Стоимость: 4000 рублей</a:t>
            </a:r>
            <a:r>
              <a:rPr lang="en-US" sz="2300" dirty="0" smtClean="0">
                <a:latin typeface="Monotype Corsiva" pitchFamily="66" charset="0"/>
              </a:rPr>
              <a:t>/</a:t>
            </a:r>
            <a:r>
              <a:rPr lang="ru-RU" sz="2300" dirty="0" smtClean="0">
                <a:latin typeface="Monotype Corsiva" pitchFamily="66" charset="0"/>
              </a:rPr>
              <a:t>торт</a:t>
            </a:r>
          </a:p>
          <a:p>
            <a:r>
              <a:rPr lang="ru-RU" sz="2300" dirty="0" smtClean="0">
                <a:latin typeface="Monotype Corsiva" pitchFamily="66" charset="0"/>
              </a:rPr>
              <a:t>А также изготовление не стандартного </a:t>
            </a:r>
          </a:p>
          <a:p>
            <a:pPr>
              <a:buNone/>
            </a:pPr>
            <a:r>
              <a:rPr lang="ru-RU" sz="2300" dirty="0" smtClean="0">
                <a:latin typeface="Monotype Corsiva" pitchFamily="66" charset="0"/>
              </a:rPr>
              <a:t>      торта: (4500 рублей)</a:t>
            </a: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1026" name="Picture 2" descr="Z:\Шоколадные праздники (фабрика)\Фотографии с шок. праздников 2013\тортики\радуг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198378"/>
            <a:ext cx="3508798" cy="1890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Z:\Шоколадные праздники (фабрика)\Фотографии с шок. праздников 2013\тортики\минни-мау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6906" y="5040852"/>
            <a:ext cx="2581680" cy="2520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6KXmS2tV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18270" y="3869929"/>
            <a:ext cx="2953067" cy="369133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ws0\kadri\ws577\My Documents\отправить кому-то\распечатать попсы\сердце мини.jpg"/>
          <p:cNvPicPr>
            <a:picLocks noChangeAspect="1" noChangeArrowheads="1"/>
          </p:cNvPicPr>
          <p:nvPr/>
        </p:nvPicPr>
        <p:blipFill>
          <a:blip r:embed="rId2" cstate="print"/>
          <a:srcRect t="12500" b="7500"/>
          <a:stretch>
            <a:fillRect/>
          </a:stretch>
        </p:blipFill>
        <p:spPr bwMode="auto">
          <a:xfrm>
            <a:off x="2923961" y="3938160"/>
            <a:ext cx="3341688" cy="252043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391" y="393794"/>
            <a:ext cx="8465609" cy="126021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Изготовление шоколадных леденцов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шоколадной фабрике даже леденцы из шоколада!</a:t>
            </a:r>
          </a:p>
          <a:p>
            <a:r>
              <a:rPr lang="ru-RU" dirty="0" smtClean="0"/>
              <a:t>Предлагаем вам с помощью нашего мастера сделать себе такой необычный десерт!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Стоимость: 650 рублей/1 шт.</a:t>
            </a:r>
            <a:endParaRPr lang="ru-RU" dirty="0"/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1026" name="Picture 2" descr="\\ws0\kadri\ws577\My Documents\отправить кому-то\распечатать попсы\плитка мульти.jpg"/>
          <p:cNvPicPr>
            <a:picLocks noChangeAspect="1" noChangeArrowheads="1"/>
          </p:cNvPicPr>
          <p:nvPr/>
        </p:nvPicPr>
        <p:blipFill>
          <a:blip r:embed="rId4" cstate="print"/>
          <a:srcRect t="22500" b="19999"/>
          <a:stretch>
            <a:fillRect/>
          </a:stretch>
        </p:blipFill>
        <p:spPr bwMode="auto">
          <a:xfrm>
            <a:off x="6098589" y="5749697"/>
            <a:ext cx="3341688" cy="1811566"/>
          </a:xfrm>
          <a:prstGeom prst="rect">
            <a:avLst/>
          </a:prstGeom>
          <a:noFill/>
        </p:spPr>
      </p:pic>
      <p:pic>
        <p:nvPicPr>
          <p:cNvPr id="1027" name="Picture 3" descr="\\ws0\kadri\ws577\My Documents\отправить кому-то\распечатать попсы\сердце мульти.jpg"/>
          <p:cNvPicPr>
            <a:picLocks noChangeAspect="1" noChangeArrowheads="1"/>
          </p:cNvPicPr>
          <p:nvPr/>
        </p:nvPicPr>
        <p:blipFill>
          <a:blip r:embed="rId5" cstate="print"/>
          <a:srcRect t="22500" b="20000"/>
          <a:stretch>
            <a:fillRect/>
          </a:stretch>
        </p:blipFill>
        <p:spPr bwMode="auto">
          <a:xfrm>
            <a:off x="1" y="3150524"/>
            <a:ext cx="3341688" cy="1811566"/>
          </a:xfrm>
          <a:prstGeom prst="rect">
            <a:avLst/>
          </a:prstGeom>
          <a:noFill/>
        </p:spPr>
      </p:pic>
      <p:pic>
        <p:nvPicPr>
          <p:cNvPr id="1029" name="Picture 5" descr="\\ws0\kadri\ws577\My Documents\отправить кому-то\распечатать попсы\лапа мульти.jpg"/>
          <p:cNvPicPr>
            <a:picLocks noChangeAspect="1" noChangeArrowheads="1"/>
          </p:cNvPicPr>
          <p:nvPr/>
        </p:nvPicPr>
        <p:blipFill>
          <a:blip r:embed="rId6" cstate="print"/>
          <a:srcRect t="12500"/>
          <a:stretch>
            <a:fillRect/>
          </a:stretch>
        </p:blipFill>
        <p:spPr bwMode="auto">
          <a:xfrm flipH="1">
            <a:off x="5597331" y="2835468"/>
            <a:ext cx="3341688" cy="2756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16" y="0"/>
            <a:ext cx="8469172" cy="126021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оформление медалей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274602" y="2280433"/>
            <a:ext cx="4643470" cy="200026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Стоимость: 300 руб.</a:t>
            </a:r>
            <a:r>
              <a:rPr lang="en-US" sz="2800" dirty="0" smtClean="0"/>
              <a:t>/</a:t>
            </a:r>
            <a:r>
              <a:rPr lang="ru-RU" sz="2800" dirty="0" smtClean="0"/>
              <a:t>1 шт.,</a:t>
            </a:r>
          </a:p>
          <a:p>
            <a:r>
              <a:rPr lang="ru-RU" sz="2800" dirty="0" smtClean="0"/>
              <a:t>медаль с индивидуальным дизайном 400 руб./шт.</a:t>
            </a:r>
            <a:endParaRPr lang="ru-RU" sz="2800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203164" y="1494615"/>
            <a:ext cx="9215502" cy="453675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Monotype Corsiva" pitchFamily="66" charset="0"/>
              </a:rPr>
              <a:t>Дети украшают шоколадные медали уникальными </a:t>
            </a:r>
            <a:r>
              <a:rPr lang="ru-RU" sz="2800" dirty="0" err="1" smtClean="0">
                <a:latin typeface="Monotype Corsiva" pitchFamily="66" charset="0"/>
              </a:rPr>
              <a:t>стикерами</a:t>
            </a:r>
            <a:endParaRPr lang="ru-RU" sz="2800" dirty="0">
              <a:latin typeface="Monotype Corsiva" pitchFamily="66" charset="0"/>
            </a:endParaRPr>
          </a:p>
          <a:p>
            <a:pPr algn="ctr"/>
            <a:endParaRPr lang="ru-RU" sz="2800" dirty="0" smtClean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1026" name="Picture 2" descr="Z:\Шоколадные праздники (фабрика)\Фотографии с праздников шоколадных\фото разные\Изготовление медалей1.jpg"/>
          <p:cNvPicPr>
            <a:picLocks noChangeAspect="1" noChangeArrowheads="1"/>
          </p:cNvPicPr>
          <p:nvPr/>
        </p:nvPicPr>
        <p:blipFill>
          <a:blip r:embed="rId3" cstate="print"/>
          <a:srcRect l="23494" r="17770"/>
          <a:stretch>
            <a:fillRect/>
          </a:stretch>
        </p:blipFill>
        <p:spPr bwMode="auto">
          <a:xfrm>
            <a:off x="5775328" y="2280433"/>
            <a:ext cx="2923997" cy="352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\\Ws03\Dt\ws577\Desktop\Жукова Юлия\image.jpeg"/>
          <p:cNvPicPr>
            <a:picLocks noChangeAspect="1" noChangeArrowheads="1"/>
          </p:cNvPicPr>
          <p:nvPr/>
        </p:nvPicPr>
        <p:blipFill>
          <a:blip r:embed="rId4" cstate="print"/>
          <a:srcRect t="16162" r="46970" b="19192"/>
          <a:stretch>
            <a:fillRect/>
          </a:stretch>
        </p:blipFill>
        <p:spPr bwMode="auto">
          <a:xfrm>
            <a:off x="417478" y="4566449"/>
            <a:ext cx="1736123" cy="149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\\Ws03\Dt\ws577\Desktop\Жукова Юлия\image.jpeg"/>
          <p:cNvPicPr>
            <a:picLocks noChangeAspect="1" noChangeArrowheads="1"/>
          </p:cNvPicPr>
          <p:nvPr/>
        </p:nvPicPr>
        <p:blipFill>
          <a:blip r:embed="rId5" cstate="print"/>
          <a:srcRect l="52247" t="20225" b="16854"/>
          <a:stretch>
            <a:fillRect/>
          </a:stretch>
        </p:blipFill>
        <p:spPr bwMode="auto">
          <a:xfrm>
            <a:off x="2989246" y="4637887"/>
            <a:ext cx="1690747" cy="157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\\Ws03\Dt\ws577\Desktop\Жукова Юлия\image2.jpeg"/>
          <p:cNvPicPr>
            <a:picLocks noChangeAspect="1" noChangeArrowheads="1"/>
          </p:cNvPicPr>
          <p:nvPr/>
        </p:nvPicPr>
        <p:blipFill>
          <a:blip r:embed="rId6" cstate="print"/>
          <a:srcRect l="51037" t="23237" r="5394" b="18672"/>
          <a:stretch>
            <a:fillRect/>
          </a:stretch>
        </p:blipFill>
        <p:spPr bwMode="auto">
          <a:xfrm>
            <a:off x="4989510" y="5985989"/>
            <a:ext cx="1670855" cy="157527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053" name="Picture 5" descr="\\Ws03\Dt\ws577\Desktop\Жукова Юлия\image2.jpeg"/>
          <p:cNvPicPr>
            <a:picLocks noChangeAspect="1" noChangeArrowheads="1"/>
          </p:cNvPicPr>
          <p:nvPr/>
        </p:nvPicPr>
        <p:blipFill>
          <a:blip r:embed="rId7" cstate="print"/>
          <a:srcRect l="7101" t="23669" r="46746" b="17160"/>
          <a:stretch>
            <a:fillRect/>
          </a:stretch>
        </p:blipFill>
        <p:spPr bwMode="auto">
          <a:xfrm>
            <a:off x="1417610" y="5970841"/>
            <a:ext cx="1754399" cy="159042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164" y="0"/>
            <a:ext cx="9144064" cy="1260211"/>
          </a:xfrm>
        </p:spPr>
        <p:txBody>
          <a:bodyPr/>
          <a:lstStyle/>
          <a:p>
            <a:r>
              <a:rPr lang="ru-RU" dirty="0" smtClean="0"/>
              <a:t>Изготовление шоколадного мыла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34670" y="1887383"/>
            <a:ext cx="8598244" cy="417926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Изготовление шоколадного мыла по индивидуальному дизайну</a:t>
            </a:r>
          </a:p>
          <a:p>
            <a:r>
              <a:rPr lang="ru-RU" sz="2800" dirty="0" smtClean="0"/>
              <a:t>Продолжительность: 30 мин</a:t>
            </a:r>
          </a:p>
          <a:p>
            <a:r>
              <a:rPr lang="ru-RU" sz="2800" dirty="0" smtClean="0"/>
              <a:t>Стоимость: 300 руб./чел</a:t>
            </a:r>
            <a:endParaRPr lang="ru-RU" sz="2800" dirty="0"/>
          </a:p>
        </p:txBody>
      </p:sp>
      <p:pic>
        <p:nvPicPr>
          <p:cNvPr id="114690" name="Picture 2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0618" y="3994945"/>
            <a:ext cx="4552950" cy="303847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Шоколадный  фонтан</a:t>
            </a:r>
            <a:br>
              <a:rPr lang="ru-RU" dirty="0" smtClean="0"/>
            </a:br>
            <a:r>
              <a:rPr lang="ru-RU" dirty="0" smtClean="0"/>
              <a:t>в аренду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220" y="1774456"/>
            <a:ext cx="8499059" cy="534329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onotype Corsiva" pitchFamily="66" charset="0"/>
              </a:rPr>
              <a:t>Вы выбираете шоколад:        </a:t>
            </a:r>
          </a:p>
          <a:p>
            <a:pPr>
              <a:buNone/>
            </a:pPr>
            <a:endParaRPr lang="ru-RU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                  </a:t>
            </a:r>
          </a:p>
          <a:p>
            <a:endParaRPr lang="ru-RU" dirty="0" smtClean="0">
              <a:latin typeface="Monotype Corsiva" pitchFamily="66" charset="0"/>
            </a:endParaRPr>
          </a:p>
          <a:p>
            <a:r>
              <a:rPr lang="ru-RU" sz="2000" b="1" dirty="0" smtClean="0">
                <a:latin typeface="Monotype Corsiva" pitchFamily="66" charset="0"/>
              </a:rPr>
              <a:t>А мы подаем его с фруктами и безе!</a:t>
            </a:r>
          </a:p>
          <a:p>
            <a:r>
              <a:rPr lang="ru-RU" sz="2000" dirty="0" smtClean="0">
                <a:latin typeface="Monotype Corsiva" pitchFamily="66" charset="0"/>
              </a:rPr>
              <a:t>Стоимость аренды фонтана 7000 руб.  </a:t>
            </a:r>
          </a:p>
          <a:p>
            <a:r>
              <a:rPr lang="ru-RU" sz="2000" dirty="0" smtClean="0">
                <a:latin typeface="Monotype Corsiva" pitchFamily="66" charset="0"/>
              </a:rPr>
              <a:t>Аренда от 3 штук.</a:t>
            </a:r>
          </a:p>
          <a:p>
            <a:pPr>
              <a:buNone/>
            </a:pPr>
            <a:r>
              <a:rPr lang="ru-RU" sz="2000" dirty="0" smtClean="0">
                <a:latin typeface="Monotype Corsiva" pitchFamily="66" charset="0"/>
              </a:rPr>
              <a:t>     В стоимость  входит  2 часовое обслуживание.</a:t>
            </a: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5" name="Облако 4"/>
          <p:cNvSpPr/>
          <p:nvPr/>
        </p:nvSpPr>
        <p:spPr>
          <a:xfrm>
            <a:off x="6561146" y="1994681"/>
            <a:ext cx="2088569" cy="100817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клубничный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7704154" y="994549"/>
            <a:ext cx="1670855" cy="1008170"/>
          </a:xfrm>
          <a:prstGeom prst="cloud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лимонный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203164" y="1566053"/>
            <a:ext cx="1587312" cy="1181457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ru-RU" sz="2800" i="1" dirty="0" smtClean="0"/>
              <a:t>белый</a:t>
            </a:r>
            <a:endParaRPr lang="ru-RU" sz="2800" i="1" dirty="0"/>
          </a:p>
        </p:txBody>
      </p:sp>
      <p:sp>
        <p:nvSpPr>
          <p:cNvPr id="8" name="Облако 7"/>
          <p:cNvSpPr/>
          <p:nvPr/>
        </p:nvSpPr>
        <p:spPr>
          <a:xfrm>
            <a:off x="2917808" y="2637623"/>
            <a:ext cx="1670855" cy="1086934"/>
          </a:xfrm>
          <a:prstGeom prst="cloud">
            <a:avLst/>
          </a:prstGeom>
          <a:solidFill>
            <a:srgbClr val="602000"/>
          </a:solidFill>
          <a:ln>
            <a:solidFill>
              <a:srgbClr val="6D34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ru-RU" sz="2400" dirty="0" smtClean="0"/>
              <a:t>горький</a:t>
            </a:r>
            <a:endParaRPr lang="ru-RU" sz="2400" dirty="0"/>
          </a:p>
        </p:txBody>
      </p:sp>
      <p:sp>
        <p:nvSpPr>
          <p:cNvPr id="9" name="Облако 8"/>
          <p:cNvSpPr/>
          <p:nvPr/>
        </p:nvSpPr>
        <p:spPr>
          <a:xfrm>
            <a:off x="1203296" y="2494747"/>
            <a:ext cx="1670855" cy="1181457"/>
          </a:xfrm>
          <a:prstGeom prst="cloud">
            <a:avLst/>
          </a:prstGeom>
          <a:solidFill>
            <a:srgbClr val="A65250"/>
          </a:solidFill>
          <a:ln>
            <a:solidFill>
              <a:srgbClr val="6F2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ru-RU" sz="1800" dirty="0" smtClean="0"/>
              <a:t>молочный</a:t>
            </a:r>
            <a:endParaRPr lang="ru-RU" sz="1800" dirty="0"/>
          </a:p>
        </p:txBody>
      </p:sp>
      <p:sp>
        <p:nvSpPr>
          <p:cNvPr id="10" name="Облако 9"/>
          <p:cNvSpPr/>
          <p:nvPr/>
        </p:nvSpPr>
        <p:spPr>
          <a:xfrm>
            <a:off x="4632320" y="2780499"/>
            <a:ext cx="2172112" cy="929406"/>
          </a:xfrm>
          <a:prstGeom prst="cloud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апельсиновый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2051" name="Picture 3" descr="\\Ws03\Dt\ws577\Desktop\Жукова Юлия\Chocolate-fountai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2121" y="3465577"/>
            <a:ext cx="2927988" cy="409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\\Ws03\Dt\ws577\Desktop\Жукова Юлия\kramatorsk-shokoladnyy_fontan_i_fontan_dlya_napitkov_841.jpeg"/>
          <p:cNvPicPr>
            <a:picLocks noChangeAspect="1" noChangeArrowheads="1"/>
          </p:cNvPicPr>
          <p:nvPr/>
        </p:nvPicPr>
        <p:blipFill>
          <a:blip r:embed="rId5" cstate="print"/>
          <a:srcRect l="3750" r="31250" b="1127"/>
          <a:stretch>
            <a:fillRect/>
          </a:stretch>
        </p:blipFill>
        <p:spPr bwMode="auto">
          <a:xfrm>
            <a:off x="0" y="5091461"/>
            <a:ext cx="2589789" cy="2469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\\Ws03\Dt\ws577\Desktop\Жукова Юлия\4cd57f87ef63f.jpg"/>
          <p:cNvPicPr>
            <a:picLocks noChangeAspect="1" noChangeArrowheads="1"/>
          </p:cNvPicPr>
          <p:nvPr/>
        </p:nvPicPr>
        <p:blipFill>
          <a:blip r:embed="rId6" cstate="print"/>
          <a:srcRect l="4972" r="5535"/>
          <a:stretch>
            <a:fillRect/>
          </a:stretch>
        </p:blipFill>
        <p:spPr bwMode="auto">
          <a:xfrm>
            <a:off x="2506248" y="5119616"/>
            <a:ext cx="4113210" cy="2441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Разукрашивание шоколадных шаров</a:t>
            </a:r>
            <a:r>
              <a:rPr lang="en-US" dirty="0" smtClean="0"/>
              <a:t>/</a:t>
            </a:r>
            <a:r>
              <a:rPr lang="ru-RU" dirty="0" smtClean="0"/>
              <a:t>сердец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Стоимость: 700 руб.</a:t>
            </a:r>
            <a:r>
              <a:rPr lang="en-US" dirty="0" smtClean="0"/>
              <a:t>/</a:t>
            </a:r>
            <a:r>
              <a:rPr lang="ru-RU" dirty="0" smtClean="0"/>
              <a:t>чел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Стоимость: 700 руб.</a:t>
            </a:r>
            <a:r>
              <a:rPr lang="en-US" dirty="0" smtClean="0"/>
              <a:t>/</a:t>
            </a:r>
            <a:r>
              <a:rPr lang="ru-RU" dirty="0" smtClean="0"/>
              <a:t>чел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sz="1900" dirty="0" smtClean="0">
                <a:latin typeface="Monotype Corsiva" pitchFamily="66" charset="0"/>
              </a:rPr>
              <a:t>Дети разукрашивают шоколадные шарики шоколадными красками.</a:t>
            </a:r>
          </a:p>
          <a:p>
            <a:r>
              <a:rPr lang="ru-RU" sz="1900" dirty="0" smtClean="0">
                <a:latin typeface="Monotype Corsiva" pitchFamily="66" charset="0"/>
              </a:rPr>
              <a:t>Все разукрашенные изделия упаковываются в пластик и остаются на память художнику!</a:t>
            </a:r>
          </a:p>
          <a:p>
            <a:pPr>
              <a:buNone/>
            </a:pPr>
            <a:endParaRPr lang="ru-RU" sz="1900" dirty="0">
              <a:latin typeface="Monotype Corsiva" pitchFamily="66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1900" dirty="0" smtClean="0">
                <a:latin typeface="Monotype Corsiva" pitchFamily="66" charset="0"/>
              </a:rPr>
              <a:t>А также можно разукрасить  шоколадные сердечки и, например, подарить их свои близким!</a:t>
            </a:r>
            <a:endParaRPr lang="ru-RU" sz="1900" dirty="0">
              <a:latin typeface="Monotype Corsiva" pitchFamily="66" charset="0"/>
            </a:endParaRPr>
          </a:p>
        </p:txBody>
      </p:sp>
      <p:pic>
        <p:nvPicPr>
          <p:cNvPr id="11" name="Picture 173" descr="шар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222" y="3701871"/>
            <a:ext cx="4177139" cy="2715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6" descr="C:\Documents and Settings\ws530\Local Settings\Temporary Internet Files\Content.Word\Шоколадное сердце.jpg"/>
          <p:cNvPicPr>
            <a:picLocks noChangeAspect="1" noChangeArrowheads="1"/>
          </p:cNvPicPr>
          <p:nvPr/>
        </p:nvPicPr>
        <p:blipFill>
          <a:blip r:embed="rId4" cstate="print"/>
          <a:srcRect t="17361"/>
          <a:stretch>
            <a:fillRect/>
          </a:stretch>
        </p:blipFill>
        <p:spPr bwMode="auto">
          <a:xfrm>
            <a:off x="5179615" y="2709061"/>
            <a:ext cx="3592338" cy="3665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Дизайн приглашений,</a:t>
            </a:r>
            <a:br>
              <a:rPr lang="ru-RU" sz="3200" dirty="0" smtClean="0"/>
            </a:br>
            <a:r>
              <a:rPr lang="ru-RU" sz="3200" dirty="0" smtClean="0"/>
              <a:t>диплом шоколадного кондитера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01219" y="6852418"/>
            <a:ext cx="8604905" cy="504084"/>
          </a:xfrm>
        </p:spPr>
        <p:txBody>
          <a:bodyPr>
            <a:normAutofit/>
          </a:bodyPr>
          <a:lstStyle/>
          <a:p>
            <a:r>
              <a:rPr lang="ru-RU" dirty="0" smtClean="0"/>
              <a:t>Стоимость пригласительной открытки или диплома 60 руб./ шт.</a:t>
            </a:r>
            <a:endParaRPr lang="ru-RU" dirty="0"/>
          </a:p>
        </p:txBody>
      </p:sp>
      <p:pic>
        <p:nvPicPr>
          <p:cNvPr id="9" name="Содержимое 8" descr="Диплом_шп_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12530" y="1575248"/>
            <a:ext cx="3896349" cy="5198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Z:\Шоколадные праздники (фабрика)\Фотографии с праздников шоколадных\Фото для клиентов\Приглашения\Футбол 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304" y="1654016"/>
            <a:ext cx="3759426" cy="248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Z:\Шоколадные праздники (фабрика)\Фотографии с праздников шоколадных\Фото для клиентов\Приглашения\пригласительный_винкс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305" y="4253216"/>
            <a:ext cx="3819228" cy="2521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220" y="157501"/>
            <a:ext cx="8465609" cy="126021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Высекание шоколадных скульптур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1220" y="2599182"/>
          <a:ext cx="8465608" cy="4539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402"/>
                <a:gridCol w="2116402"/>
                <a:gridCol w="2116402"/>
                <a:gridCol w="2116402"/>
              </a:tblGrid>
              <a:tr h="481478">
                <a:tc>
                  <a:txBody>
                    <a:bodyPr/>
                    <a:lstStyle/>
                    <a:p>
                      <a:r>
                        <a:rPr lang="ru-RU" sz="2100" dirty="0" smtClean="0"/>
                        <a:t>Вес</a:t>
                      </a:r>
                      <a:r>
                        <a:rPr lang="ru-RU" sz="2100" baseline="0" dirty="0" smtClean="0"/>
                        <a:t> шоколада</a:t>
                      </a:r>
                      <a:endParaRPr lang="ru-RU" sz="2100" dirty="0"/>
                    </a:p>
                  </a:txBody>
                  <a:tcPr marL="106935" marR="106935" marT="50408" marB="50408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Сложность работы</a:t>
                      </a:r>
                      <a:endParaRPr lang="ru-RU" sz="2100" dirty="0"/>
                    </a:p>
                  </a:txBody>
                  <a:tcPr marL="106935" marR="106935" marT="50408" marB="50408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545371">
                <a:tc>
                  <a:txBody>
                    <a:bodyPr/>
                    <a:lstStyle/>
                    <a:p>
                      <a:endParaRPr lang="ru-RU" sz="2100" dirty="0"/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Плоскостные логотипы,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фигуры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Орнаментальные логотипы</a:t>
                      </a:r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Скульптуры животных и персонажей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</a:tr>
              <a:tr h="5055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3-6 кг.</a:t>
                      </a:r>
                    </a:p>
                  </a:txBody>
                  <a:tcPr marL="106935" marR="106935" marT="50408" marB="5040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 20 000 руб.</a:t>
                      </a:r>
                    </a:p>
                  </a:txBody>
                  <a:tcPr marL="106935" marR="106935" marT="50408" marB="5040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25 000 руб. </a:t>
                      </a:r>
                    </a:p>
                  </a:txBody>
                  <a:tcPr marL="106935" marR="106935" marT="50408" marB="5040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30 000 руб. </a:t>
                      </a:r>
                    </a:p>
                  </a:txBody>
                  <a:tcPr marL="106935" marR="106935" marT="50408" marB="50408" horzOverflow="overflow"/>
                </a:tc>
              </a:tr>
              <a:tr h="4989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8-10 кг.</a:t>
                      </a:r>
                    </a:p>
                  </a:txBody>
                  <a:tcPr marL="106935" marR="106935" marT="50408" marB="5040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30 000  руб.</a:t>
                      </a:r>
                    </a:p>
                  </a:txBody>
                  <a:tcPr marL="106935" marR="106935" marT="50408" marB="5040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35 000 руб. </a:t>
                      </a:r>
                    </a:p>
                  </a:txBody>
                  <a:tcPr marL="106935" marR="106935" marT="50408" marB="5040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40 000 руб. </a:t>
                      </a:r>
                    </a:p>
                  </a:txBody>
                  <a:tcPr marL="106935" marR="106935" marT="50408" marB="50408" horzOverflow="overflow"/>
                </a:tc>
              </a:tr>
              <a:tr h="5077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 13-15 кг.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onotype Corsiva" pitchFamily="66" charset="0"/>
                      </a:endParaRPr>
                    </a:p>
                  </a:txBody>
                  <a:tcPr marL="106935" marR="106935" marT="50408" marB="5040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40 000  руб.</a:t>
                      </a:r>
                    </a:p>
                  </a:txBody>
                  <a:tcPr marL="106935" marR="106935" marT="50408" marB="5040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45 000 руб. </a:t>
                      </a:r>
                    </a:p>
                  </a:txBody>
                  <a:tcPr marL="106935" marR="106935" marT="50408" marB="5040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onotype Corsiva" pitchFamily="66" charset="0"/>
                        </a:rPr>
                        <a:t>50 000 руб.</a:t>
                      </a:r>
                    </a:p>
                  </a:txBody>
                  <a:tcPr marL="106935" marR="106935" marT="50408" marB="50408" horzOverflow="overflow"/>
                </a:tc>
              </a:tr>
            </a:tbl>
          </a:graphicData>
        </a:graphic>
      </p:graphicFrame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1849" y="1338959"/>
            <a:ext cx="8020106" cy="1261868"/>
          </a:xfrm>
          <a:prstGeom prst="rect">
            <a:avLst/>
          </a:prstGeom>
        </p:spPr>
        <p:txBody>
          <a:bodyPr wrap="square" lIns="91423" tIns="45712" rIns="91423" bIns="45712">
            <a:spAutoFit/>
          </a:bodyPr>
          <a:lstStyle/>
          <a:p>
            <a:pPr>
              <a:buClr>
                <a:schemeClr val="tx2"/>
              </a:buClr>
              <a:buFont typeface="Monotype Corsiva" pitchFamily="66" charset="0"/>
              <a:buChar char="☺"/>
            </a:pPr>
            <a:r>
              <a:rPr lang="ru-RU" dirty="0" smtClean="0">
                <a:latin typeface="Monotype Corsiva" pitchFamily="66" charset="0"/>
              </a:rPr>
              <a:t> Изящный и изысканный подарок -это шоколадная скульптура из  белого, молочного и горького шоколада. Волшебные руки наших мастеров из глыбы шоколада на Ваших  глазах выполнят уникальную скульптуру  </a:t>
            </a:r>
          </a:p>
          <a:p>
            <a:pPr>
              <a:buClr>
                <a:schemeClr val="tx2"/>
              </a:buClr>
              <a:buFont typeface="Monotype Corsiva" pitchFamily="66" charset="0"/>
              <a:buChar char="☺"/>
            </a:pPr>
            <a:r>
              <a:rPr lang="ru-RU" dirty="0" smtClean="0">
                <a:latin typeface="Monotype Corsiva" pitchFamily="66" charset="0"/>
              </a:rPr>
              <a:t>Время работы от 2 до 4 часов. Доп. час работы мастера – 5000 руб.</a:t>
            </a:r>
            <a:endParaRPr lang="ru-RU" dirty="0"/>
          </a:p>
        </p:txBody>
      </p:sp>
      <p:pic>
        <p:nvPicPr>
          <p:cNvPr id="8" name="Picture 7" descr="1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9792" y="4095689"/>
            <a:ext cx="2088569" cy="1477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кеп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1901" y="4095687"/>
            <a:ext cx="2005014" cy="1417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3-3"/>
          <p:cNvPicPr>
            <a:picLocks noChangeAspect="1" noChangeArrowheads="1"/>
          </p:cNvPicPr>
          <p:nvPr/>
        </p:nvPicPr>
        <p:blipFill>
          <a:blip r:embed="rId5" cstate="print"/>
          <a:srcRect l="6841" t="10422" r="4950" b="10689"/>
          <a:stretch>
            <a:fillRect/>
          </a:stretch>
        </p:blipFill>
        <p:spPr bwMode="auto">
          <a:xfrm>
            <a:off x="7101100" y="3938163"/>
            <a:ext cx="1587312" cy="1656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01220" y="7088709"/>
            <a:ext cx="8437820" cy="381911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>
              <a:buFont typeface="Monotype Corsiva" pitchFamily="66" charset="0"/>
              <a:buChar char="☺"/>
            </a:pPr>
            <a:r>
              <a:rPr lang="ru-RU" dirty="0" smtClean="0">
                <a:latin typeface="Monotype Corsiva" pitchFamily="66" charset="0"/>
              </a:rPr>
              <a:t>Дополнительную информацию узнавайте у наших специалистов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/>
              <a:t>Аквагрим</a:t>
            </a:r>
            <a:r>
              <a:rPr lang="ru-RU" dirty="0" smtClean="0"/>
              <a:t>, шоколадный грим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4670" y="6469083"/>
            <a:ext cx="4116959" cy="934681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latin typeface="Monotype Corsiva" pitchFamily="66" charset="0"/>
              </a:rPr>
              <a:t>разрисовывание лиц художником </a:t>
            </a:r>
          </a:p>
          <a:p>
            <a:r>
              <a:rPr lang="ru-RU" sz="2000" b="0" i="1" dirty="0" smtClean="0">
                <a:latin typeface="Monotype Corsiva" pitchFamily="66" charset="0"/>
              </a:rPr>
              <a:t>(1 час)</a:t>
            </a:r>
            <a:r>
              <a:rPr lang="ru-RU" sz="2000" b="0" dirty="0" smtClean="0">
                <a:latin typeface="Monotype Corsiva" pitchFamily="66" charset="0"/>
              </a:rPr>
              <a:t> — </a:t>
            </a:r>
            <a:r>
              <a:rPr lang="ru-RU" sz="2000" dirty="0" smtClean="0">
                <a:latin typeface="Monotype Corsiva" pitchFamily="66" charset="0"/>
              </a:rPr>
              <a:t>4000 руб</a:t>
            </a:r>
            <a:r>
              <a:rPr lang="ru-RU" sz="2000" b="0" dirty="0" smtClean="0">
                <a:latin typeface="Monotype Corsiva" pitchFamily="66" charset="0"/>
              </a:rPr>
              <a:t>. /группа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886884" y="6469083"/>
            <a:ext cx="4116959" cy="934681"/>
          </a:xfrm>
        </p:spPr>
        <p:txBody>
          <a:bodyPr>
            <a:noAutofit/>
          </a:bodyPr>
          <a:lstStyle/>
          <a:p>
            <a:r>
              <a:rPr lang="ru-RU" sz="1800" b="0" dirty="0" smtClean="0">
                <a:latin typeface="Monotype Corsiva" pitchFamily="66" charset="0"/>
              </a:rPr>
              <a:t>нанесение рисунка с помощью</a:t>
            </a:r>
            <a:r>
              <a:rPr lang="ru-RU" sz="1800" dirty="0" smtClean="0">
                <a:latin typeface="Monotype Corsiva" pitchFamily="66" charset="0"/>
              </a:rPr>
              <a:t/>
            </a:r>
            <a:br>
              <a:rPr lang="ru-RU" sz="1800" dirty="0" smtClean="0">
                <a:latin typeface="Monotype Corsiva" pitchFamily="66" charset="0"/>
              </a:rPr>
            </a:br>
            <a:r>
              <a:rPr lang="ru-RU" sz="1800" b="0" dirty="0" smtClean="0">
                <a:latin typeface="Monotype Corsiva" pitchFamily="66" charset="0"/>
              </a:rPr>
              <a:t>шоколадных красок и трафарета</a:t>
            </a:r>
          </a:p>
          <a:p>
            <a:r>
              <a:rPr lang="ru-RU" sz="1800" b="0" dirty="0" smtClean="0">
                <a:latin typeface="Monotype Corsiva" pitchFamily="66" charset="0"/>
              </a:rPr>
              <a:t> </a:t>
            </a:r>
            <a:r>
              <a:rPr lang="ru-RU" sz="1800" dirty="0" smtClean="0">
                <a:latin typeface="Monotype Corsiva" pitchFamily="66" charset="0"/>
              </a:rPr>
              <a:t>150 руб</a:t>
            </a:r>
            <a:r>
              <a:rPr lang="ru-RU" sz="1800" b="0" dirty="0" smtClean="0">
                <a:latin typeface="Monotype Corsiva" pitchFamily="66" charset="0"/>
              </a:rPr>
              <a:t>. / 1 человек</a:t>
            </a:r>
            <a:endParaRPr lang="ru-RU" sz="1800" dirty="0">
              <a:latin typeface="Monotype Corsiva" pitchFamily="66" charset="0"/>
            </a:endParaRPr>
          </a:p>
        </p:txBody>
      </p:sp>
      <p:pic>
        <p:nvPicPr>
          <p:cNvPr id="9" name="Содержимое 8" descr="аквагрим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88508" y="1886815"/>
            <a:ext cx="4010026" cy="4536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IMG_3618-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6777" r="37650"/>
          <a:stretch>
            <a:fillRect/>
          </a:stretch>
        </p:blipFill>
        <p:spPr>
          <a:xfrm>
            <a:off x="4928987" y="1890303"/>
            <a:ext cx="3912735" cy="4425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0"/>
            <a:ext cx="8465609" cy="1260211"/>
          </a:xfrm>
        </p:spPr>
        <p:txBody>
          <a:bodyPr/>
          <a:lstStyle/>
          <a:p>
            <a:pPr algn="ctr"/>
            <a:r>
              <a:rPr lang="ru-RU" dirty="0" smtClean="0"/>
              <a:t>Оформление зала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4602" y="1708929"/>
            <a:ext cx="8643999" cy="534329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Антикризисное украшение </a:t>
            </a:r>
            <a:r>
              <a:rPr lang="ru-RU" sz="2400" dirty="0" smtClean="0">
                <a:latin typeface="Monotype Corsiva" pitchFamily="66" charset="0"/>
              </a:rPr>
              <a:t>– 50 шаров, надпись </a:t>
            </a:r>
          </a:p>
          <a:p>
            <a:pPr>
              <a:buNone/>
            </a:pPr>
            <a:r>
              <a:rPr lang="ru-RU" sz="2400" dirty="0" smtClean="0">
                <a:latin typeface="Monotype Corsiva" pitchFamily="66" charset="0"/>
              </a:rPr>
              <a:t>    «С днём рождения», подарок имениннику – </a:t>
            </a:r>
            <a:r>
              <a:rPr lang="ru-RU" sz="2400" b="1" dirty="0" smtClean="0">
                <a:latin typeface="Monotype Corsiva" pitchFamily="66" charset="0"/>
              </a:rPr>
              <a:t>2500 руб</a:t>
            </a:r>
            <a:r>
              <a:rPr lang="ru-RU" sz="2400" dirty="0" smtClean="0">
                <a:latin typeface="Monotype Corsiva" pitchFamily="66" charset="0"/>
              </a:rPr>
              <a:t>.</a:t>
            </a:r>
          </a:p>
          <a:p>
            <a:r>
              <a:rPr lang="ru-RU" sz="2400" b="1" dirty="0" smtClean="0">
                <a:latin typeface="Monotype Corsiva" pitchFamily="66" charset="0"/>
              </a:rPr>
              <a:t>Праздничное украшение</a:t>
            </a:r>
            <a:r>
              <a:rPr lang="ru-RU" sz="2400" dirty="0" smtClean="0">
                <a:latin typeface="Monotype Corsiva" pitchFamily="66" charset="0"/>
              </a:rPr>
              <a:t>  – 100 шаров с гелием (в связках и в потолок), надпись «С днём рождения» – </a:t>
            </a:r>
            <a:r>
              <a:rPr lang="ru-RU" sz="2400" b="1" dirty="0" smtClean="0">
                <a:latin typeface="Monotype Corsiva" pitchFamily="66" charset="0"/>
              </a:rPr>
              <a:t>8000 руб</a:t>
            </a:r>
            <a:r>
              <a:rPr lang="ru-RU" sz="2400" dirty="0" smtClean="0">
                <a:latin typeface="Monotype Corsiva" pitchFamily="66" charset="0"/>
              </a:rPr>
              <a:t>.</a:t>
            </a:r>
          </a:p>
          <a:p>
            <a:r>
              <a:rPr lang="ru-RU" sz="2400" b="1" dirty="0" smtClean="0">
                <a:latin typeface="Monotype Corsiva" pitchFamily="66" charset="0"/>
              </a:rPr>
              <a:t>Эксклюзивное украшение </a:t>
            </a:r>
            <a:r>
              <a:rPr lang="ru-RU" sz="2400" dirty="0" smtClean="0">
                <a:latin typeface="Monotype Corsiva" pitchFamily="66" charset="0"/>
              </a:rPr>
              <a:t>– тематическое украшение, обсуждается с клиентом индивидуально – от </a:t>
            </a:r>
            <a:r>
              <a:rPr lang="ru-RU" sz="2400" b="1" dirty="0" smtClean="0">
                <a:latin typeface="Monotype Corsiva" pitchFamily="66" charset="0"/>
              </a:rPr>
              <a:t>15000 руб.</a:t>
            </a:r>
          </a:p>
          <a:p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5" name="Picture 7" descr="fotob_33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3890" y="4280697"/>
            <a:ext cx="3076826" cy="2441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0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2650" y="3"/>
            <a:ext cx="2426448" cy="2593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Z:\Шоколадные праздники (фабрика)\Фотографии с праздников шоколадных\Фото для клиентов\Музей\DSC03241.JPG"/>
          <p:cNvPicPr>
            <a:picLocks noChangeAspect="1" noChangeArrowheads="1"/>
          </p:cNvPicPr>
          <p:nvPr/>
        </p:nvPicPr>
        <p:blipFill>
          <a:blip r:embed="rId5" cstate="print"/>
          <a:srcRect l="2157" t="6471" r="2923" b="11017"/>
          <a:stretch>
            <a:fillRect/>
          </a:stretch>
        </p:blipFill>
        <p:spPr bwMode="auto">
          <a:xfrm>
            <a:off x="417478" y="4566448"/>
            <a:ext cx="5000660" cy="273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Ws03\Dt\ws577\Desktop\Жукова Юлия\девочка и какао плод.jpg"/>
          <p:cNvPicPr>
            <a:picLocks noChangeAspect="1" noChangeArrowheads="1"/>
          </p:cNvPicPr>
          <p:nvPr/>
        </p:nvPicPr>
        <p:blipFill>
          <a:blip r:embed="rId2" cstate="print"/>
          <a:srcRect l="10294" r="12059"/>
          <a:stretch>
            <a:fillRect/>
          </a:stretch>
        </p:blipFill>
        <p:spPr bwMode="auto">
          <a:xfrm rot="21332415">
            <a:off x="809092" y="3262341"/>
            <a:ext cx="2909700" cy="246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4416" y="157502"/>
            <a:ext cx="4511281" cy="226837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Экскурсия на шоколадную фабрику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type="body" sz="half" idx="2"/>
          </p:nvPr>
        </p:nvSpPr>
        <p:spPr>
          <a:xfrm>
            <a:off x="5931500" y="2520414"/>
            <a:ext cx="4380776" cy="472582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Monotype Corsiva" pitchFamily="66" charset="0"/>
              </a:rPr>
              <a:t>В шоколадном музее мы с радостью примем всех  гостей, которым интересно узнать как и из чего делают шоколад!  Мы готовы поделиться с вами секретами производства трех видов шоколада, а во время их дегустации вы сможете сами почувствовать разницу вкусов и ароматов белого, горького и молочного шоколада!</a:t>
            </a:r>
          </a:p>
          <a:p>
            <a:endParaRPr lang="ru-RU" dirty="0" smtClean="0">
              <a:latin typeface="Monotype Corsiva" pitchFamily="66" charset="0"/>
            </a:endParaRPr>
          </a:p>
          <a:p>
            <a:endParaRPr lang="ru-RU" dirty="0" smtClean="0">
              <a:latin typeface="Monotype Corsiva" pitchFamily="66" charset="0"/>
            </a:endParaRPr>
          </a:p>
          <a:p>
            <a:endParaRPr lang="ru-RU" dirty="0" smtClean="0">
              <a:latin typeface="Monotype Corsiva" pitchFamily="66" charset="0"/>
            </a:endParaRPr>
          </a:p>
          <a:p>
            <a:endParaRPr lang="ru-RU" sz="1900" dirty="0" smtClean="0">
              <a:latin typeface="Monotype Corsiva" pitchFamily="66" charset="0"/>
            </a:endParaRPr>
          </a:p>
          <a:p>
            <a:r>
              <a:rPr lang="ru-RU" sz="1900" dirty="0" smtClean="0">
                <a:latin typeface="Monotype Corsiva" pitchFamily="66" charset="0"/>
              </a:rPr>
              <a:t>Лекция с дегустацией (5000 руб./15 чел.)</a:t>
            </a:r>
          </a:p>
          <a:p>
            <a:r>
              <a:rPr lang="ru-RU" sz="1900" dirty="0" smtClean="0">
                <a:latin typeface="Monotype Corsiva" pitchFamily="66" charset="0"/>
              </a:rPr>
              <a:t>+ шоколадное рисование  и изготовление конфет ручной работы (1250 руб./чел). </a:t>
            </a:r>
          </a:p>
          <a:p>
            <a:pPr algn="ctr"/>
            <a:r>
              <a:rPr lang="ru-RU" sz="1900" dirty="0" smtClean="0">
                <a:latin typeface="Monotype Corsiva" pitchFamily="66" charset="0"/>
              </a:rPr>
              <a:t>группа от 10 человек</a:t>
            </a:r>
          </a:p>
          <a:p>
            <a:pPr>
              <a:buNone/>
            </a:pPr>
            <a:endParaRPr lang="ru-RU" sz="1900" dirty="0">
              <a:latin typeface="Monotype Corsiva" pitchFamily="66" charset="0"/>
            </a:endParaRPr>
          </a:p>
        </p:txBody>
      </p:sp>
      <p:pic>
        <p:nvPicPr>
          <p:cNvPr id="1028" name="Picture 4" descr="\\Ws03\Dt\ws577\Desktop\Жукова Юлия\какао плоды и боб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8002">
            <a:off x="756494" y="1232444"/>
            <a:ext cx="3132825" cy="1969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\\Ws03\Dt\ws577\Desktop\Жукова Юлия\какао плод и боб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69940">
            <a:off x="3636133" y="2750431"/>
            <a:ext cx="2139575" cy="2910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093560" y="5986019"/>
            <a:ext cx="2005027" cy="446266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ru-RU" sz="2300" dirty="0" smtClean="0">
                <a:latin typeface="Monotype Corsiva" pitchFamily="66" charset="0"/>
              </a:rPr>
              <a:t>Программа:</a:t>
            </a:r>
            <a:endParaRPr lang="ru-RU" sz="23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Фотосъемка, видеосъемка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4670" y="6280961"/>
            <a:ext cx="4116959" cy="1122803"/>
          </a:xfrm>
        </p:spPr>
        <p:txBody>
          <a:bodyPr>
            <a:normAutofit/>
          </a:bodyPr>
          <a:lstStyle/>
          <a:p>
            <a:r>
              <a:rPr lang="ru-RU" b="0" dirty="0" smtClean="0">
                <a:latin typeface="Monotype Corsiva" pitchFamily="66" charset="0"/>
              </a:rPr>
              <a:t>1 час — </a:t>
            </a:r>
            <a:r>
              <a:rPr lang="ru-RU" dirty="0" smtClean="0">
                <a:latin typeface="Monotype Corsiva" pitchFamily="66" charset="0"/>
              </a:rPr>
              <a:t>4500 руб</a:t>
            </a:r>
            <a:r>
              <a:rPr lang="ru-RU" b="0" dirty="0" smtClean="0">
                <a:latin typeface="Monotype Corsiva" pitchFamily="66" charset="0"/>
              </a:rPr>
              <a:t>.,</a:t>
            </a: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b="0" dirty="0" smtClean="0">
                <a:latin typeface="Monotype Corsiva" pitchFamily="66" charset="0"/>
              </a:rPr>
              <a:t>2 часа — </a:t>
            </a:r>
            <a:r>
              <a:rPr lang="ru-RU" dirty="0" smtClean="0">
                <a:latin typeface="Monotype Corsiva" pitchFamily="66" charset="0"/>
              </a:rPr>
              <a:t>7000 руб</a:t>
            </a:r>
            <a:r>
              <a:rPr lang="ru-RU" b="0" dirty="0" smtClean="0">
                <a:latin typeface="Monotype Corsiva" pitchFamily="66" charset="0"/>
              </a:rPr>
              <a:t>.,</a:t>
            </a: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b="0" dirty="0" smtClean="0">
                <a:latin typeface="Monotype Corsiva" pitchFamily="66" charset="0"/>
              </a:rPr>
              <a:t>3 часа — </a:t>
            </a:r>
            <a:r>
              <a:rPr lang="ru-RU" dirty="0" smtClean="0">
                <a:latin typeface="Monotype Corsiva" pitchFamily="66" charset="0"/>
              </a:rPr>
              <a:t>9000 руб</a:t>
            </a:r>
            <a:r>
              <a:rPr lang="ru-RU" b="0" dirty="0" smtClean="0">
                <a:latin typeface="Monotype Corsiva" pitchFamily="66" charset="0"/>
              </a:rPr>
              <a:t>.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886884" y="6280961"/>
            <a:ext cx="4116959" cy="1122803"/>
          </a:xfrm>
        </p:spPr>
        <p:txBody>
          <a:bodyPr>
            <a:normAutofit fontScale="92500" lnSpcReduction="10000"/>
          </a:bodyPr>
          <a:lstStyle/>
          <a:p>
            <a:r>
              <a:rPr lang="ru-RU" b="0" dirty="0" smtClean="0">
                <a:latin typeface="Monotype Corsiva" pitchFamily="66" charset="0"/>
              </a:rPr>
              <a:t>1 час — </a:t>
            </a:r>
            <a:r>
              <a:rPr lang="ru-RU" dirty="0" smtClean="0">
                <a:latin typeface="Monotype Corsiva" pitchFamily="66" charset="0"/>
              </a:rPr>
              <a:t>7000 руб.,</a:t>
            </a:r>
            <a:br>
              <a:rPr lang="ru-RU" dirty="0" smtClean="0">
                <a:latin typeface="Monotype Corsiva" pitchFamily="66" charset="0"/>
              </a:rPr>
            </a:br>
            <a:r>
              <a:rPr lang="ru-RU" b="0" dirty="0" smtClean="0">
                <a:latin typeface="Monotype Corsiva" pitchFamily="66" charset="0"/>
              </a:rPr>
              <a:t>2 часа — </a:t>
            </a:r>
            <a:r>
              <a:rPr lang="ru-RU" dirty="0" smtClean="0">
                <a:latin typeface="Monotype Corsiva" pitchFamily="66" charset="0"/>
              </a:rPr>
              <a:t>11000 руб., </a:t>
            </a:r>
            <a:br>
              <a:rPr lang="ru-RU" dirty="0" smtClean="0">
                <a:latin typeface="Monotype Corsiva" pitchFamily="66" charset="0"/>
              </a:rPr>
            </a:br>
            <a:r>
              <a:rPr lang="ru-RU" b="0" dirty="0" smtClean="0">
                <a:latin typeface="Monotype Corsiva" pitchFamily="66" charset="0"/>
              </a:rPr>
              <a:t>3 часа — </a:t>
            </a:r>
            <a:r>
              <a:rPr lang="ru-RU" dirty="0" smtClean="0">
                <a:latin typeface="Monotype Corsiva" pitchFamily="66" charset="0"/>
              </a:rPr>
              <a:t>15000 руб., </a:t>
            </a:r>
            <a:br>
              <a:rPr lang="ru-RU" dirty="0" smtClean="0">
                <a:latin typeface="Monotype Corsiva" pitchFamily="66" charset="0"/>
              </a:rPr>
            </a:br>
            <a:r>
              <a:rPr lang="ru-RU" b="0" dirty="0" smtClean="0">
                <a:latin typeface="Monotype Corsiva" pitchFamily="66" charset="0"/>
              </a:rPr>
              <a:t>4 часа — </a:t>
            </a:r>
            <a:r>
              <a:rPr lang="ru-RU" dirty="0" smtClean="0">
                <a:latin typeface="Monotype Corsiva" pitchFamily="66" charset="0"/>
              </a:rPr>
              <a:t>16000 руб.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334135" y="1887383"/>
            <a:ext cx="4317496" cy="453675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Monotype Corsiva" pitchFamily="66" charset="0"/>
              </a:rPr>
              <a:t>Фотосъемка </a:t>
            </a:r>
            <a:r>
              <a:rPr lang="ru-RU" sz="2000" dirty="0" smtClean="0">
                <a:latin typeface="Monotype Corsiva" pitchFamily="66" charset="0"/>
              </a:rPr>
              <a:t>— фотографии обрабатываются и переносятся</a:t>
            </a:r>
            <a:br>
              <a:rPr lang="ru-RU" sz="2000" dirty="0" smtClean="0">
                <a:latin typeface="Monotype Corsiva" pitchFamily="66" charset="0"/>
              </a:rPr>
            </a:br>
            <a:r>
              <a:rPr lang="ru-RU" sz="2000" dirty="0" smtClean="0">
                <a:latin typeface="Monotype Corsiva" pitchFamily="66" charset="0"/>
              </a:rPr>
              <a:t>на dvd-диск с дизайнерской обложкой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Monotype Corsiva" pitchFamily="66" charset="0"/>
              </a:rPr>
              <a:t>Видеосъемка</a:t>
            </a:r>
            <a:r>
              <a:rPr lang="ru-RU" sz="2000" dirty="0" smtClean="0">
                <a:latin typeface="Monotype Corsiva" pitchFamily="66" charset="0"/>
              </a:rPr>
              <a:t> — съемка 1 камерой + монтаж фильма длительностью от 30 до 60 минут</a:t>
            </a:r>
            <a:endParaRPr lang="ru-RU" sz="2000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2050" name="Picture 2" descr="\\Ws03\Dt\ws577\Desktop\Жукова Юлия\фото.jpe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6097" t="2892" r="15270"/>
          <a:stretch>
            <a:fillRect/>
          </a:stretch>
        </p:blipFill>
        <p:spPr bwMode="auto">
          <a:xfrm>
            <a:off x="631792" y="2851937"/>
            <a:ext cx="3747326" cy="333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\\Ws03\Dt\ws577\Desktop\Жукова Юлия\видео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75262" y="2780499"/>
            <a:ext cx="3600458" cy="3407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Ws03\Dt\ws577\Desktop\Жукова Юлия\пузыри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478954" cy="766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Шоу мыльных пузырей</a:t>
            </a:r>
            <a:endParaRPr lang="ru-RU" dirty="0"/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3074" name="Picture 2" descr="\\Ws03\Dt\ws577\Desktop\Жукова Юлия\пузыри.jpg"/>
          <p:cNvPicPr>
            <a:picLocks noChangeAspect="1" noChangeArrowheads="1"/>
          </p:cNvPicPr>
          <p:nvPr/>
        </p:nvPicPr>
        <p:blipFill>
          <a:blip r:embed="rId4" cstate="print"/>
          <a:srcRect b="7304"/>
          <a:stretch>
            <a:fillRect/>
          </a:stretch>
        </p:blipFill>
        <p:spPr bwMode="auto">
          <a:xfrm>
            <a:off x="917544" y="5040851"/>
            <a:ext cx="4328268" cy="2520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\\Ws03\Dt\ws577\Desktop\Жукова Юлия\пузыри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5328" y="3066251"/>
            <a:ext cx="3132122" cy="3937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60354" y="1566053"/>
            <a:ext cx="53467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Продолжительность 30-40 минут: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Monotype Corsiva" pitchFamily="66" charset="0"/>
              </a:rPr>
              <a:t> Маленькие пузыри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Monotype Corsiva" pitchFamily="66" charset="0"/>
              </a:rPr>
              <a:t>Фигурки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Monotype Corsiva" pitchFamily="66" charset="0"/>
              </a:rPr>
              <a:t>Сферы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err="1" smtClean="0">
                <a:latin typeface="Monotype Corsiva" pitchFamily="66" charset="0"/>
              </a:rPr>
              <a:t>Интерактив</a:t>
            </a:r>
            <a:endParaRPr lang="ru-RU" sz="2800" dirty="0" smtClean="0">
              <a:latin typeface="Monotype Corsiva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Monotype Corsiva" pitchFamily="66" charset="0"/>
              </a:rPr>
              <a:t> Большие пузыри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Monotype Corsiva" pitchFamily="66" charset="0"/>
              </a:rPr>
              <a:t> Человек в пузыре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Monotype Corsiva" pitchFamily="66" charset="0"/>
              </a:rPr>
              <a:t>Дождь из пузырей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Ws03\Dt\ws577\Desktop\Жукова Юлия\пузыри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478954" cy="766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0"/>
            <a:ext cx="8465609" cy="1260211"/>
          </a:xfrm>
        </p:spPr>
        <p:txBody>
          <a:bodyPr/>
          <a:lstStyle/>
          <a:p>
            <a:pPr algn="ctr"/>
            <a:r>
              <a:rPr lang="ru-RU" dirty="0" smtClean="0"/>
              <a:t>Тесла шоу</a:t>
            </a:r>
            <a:endParaRPr lang="ru-RU" dirty="0"/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9" name="Рисунок 8" descr="тесл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354" y="1494615"/>
            <a:ext cx="8248890" cy="4714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7478" y="6638151"/>
            <a:ext cx="45255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Продолжительность 30 -40 минут</a:t>
            </a:r>
          </a:p>
          <a:p>
            <a:r>
              <a:rPr lang="ru-RU" b="1" dirty="0" smtClean="0"/>
              <a:t>Группа до 12 человек, стоимость  20000 рублей</a:t>
            </a:r>
            <a:endParaRPr lang="ru-RU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Ws03\Dt\ws577\Desktop\Жукова Юлия\пузыри2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478954" cy="766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0"/>
            <a:ext cx="8465609" cy="1260211"/>
          </a:xfrm>
        </p:spPr>
        <p:txBody>
          <a:bodyPr/>
          <a:lstStyle/>
          <a:p>
            <a:pPr algn="ctr"/>
            <a:r>
              <a:rPr lang="ru-RU" dirty="0" smtClean="0"/>
              <a:t>Бумажное шоу</a:t>
            </a:r>
            <a:endParaRPr lang="ru-RU" dirty="0"/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17478" y="6638151"/>
            <a:ext cx="48798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Продолжительность 30 - 40 минут</a:t>
            </a:r>
          </a:p>
          <a:p>
            <a:r>
              <a:rPr lang="ru-RU" b="1" dirty="0" smtClean="0"/>
              <a:t>Группа до 12 человек, стоимость  от 25 000 рублей</a:t>
            </a:r>
            <a:endParaRPr lang="ru-RU" b="1" dirty="0"/>
          </a:p>
        </p:txBody>
      </p:sp>
      <p:pic>
        <p:nvPicPr>
          <p:cNvPr id="7" name="Рисунок 6" descr="бумажное шоу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8982" y="1423177"/>
            <a:ext cx="7286676" cy="480610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9214" y="630084"/>
            <a:ext cx="4010026" cy="1165705"/>
          </a:xfrm>
        </p:spPr>
        <p:txBody>
          <a:bodyPr/>
          <a:lstStyle/>
          <a:p>
            <a:pPr algn="ctr"/>
            <a:r>
              <a:rPr lang="ru-RU" dirty="0" smtClean="0"/>
              <a:t>Выездные мероприятия</a:t>
            </a:r>
            <a:endParaRPr lang="ru-RU" dirty="0"/>
          </a:p>
        </p:txBody>
      </p:sp>
      <p:sp>
        <p:nvSpPr>
          <p:cNvPr id="16" name="Содержимое 15"/>
          <p:cNvSpPr>
            <a:spLocks noGrp="1"/>
          </p:cNvSpPr>
          <p:nvPr>
            <p:ph type="body" sz="half" idx="2"/>
          </p:nvPr>
        </p:nvSpPr>
        <p:spPr>
          <a:xfrm>
            <a:off x="6061080" y="1923243"/>
            <a:ext cx="4427768" cy="488335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Monotype Corsiva" pitchFamily="66" charset="0"/>
              </a:rPr>
              <a:t>Шоколадные художники  и кондитеры с радостью  увлекут ваших гостей вкусными мастер-классами!</a:t>
            </a:r>
          </a:p>
          <a:p>
            <a:endParaRPr lang="ru-RU" sz="2000" b="1" dirty="0" smtClean="0">
              <a:latin typeface="Monotype Corsiva" pitchFamily="66" charset="0"/>
            </a:endParaRPr>
          </a:p>
          <a:p>
            <a:r>
              <a:rPr lang="ru-RU" sz="2000" dirty="0" smtClean="0">
                <a:latin typeface="Monotype Corsiva" pitchFamily="66" charset="0"/>
              </a:rPr>
              <a:t>Наша команда артистов, ведущих, фокусников и аниматоров готова приехать в любую точку </a:t>
            </a:r>
            <a:r>
              <a:rPr lang="ru-RU" sz="2000" smtClean="0">
                <a:latin typeface="Monotype Corsiva" pitchFamily="66" charset="0"/>
              </a:rPr>
              <a:t>Москвы и </a:t>
            </a:r>
            <a:r>
              <a:rPr lang="ru-RU" sz="2000" dirty="0" smtClean="0">
                <a:latin typeface="Monotype Corsiva" pitchFamily="66" charset="0"/>
              </a:rPr>
              <a:t>Подмосковья!</a:t>
            </a:r>
          </a:p>
          <a:p>
            <a:pPr>
              <a:buNone/>
            </a:pPr>
            <a:endParaRPr lang="ru-RU" sz="20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20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2000" dirty="0" smtClean="0">
              <a:latin typeface="Monotype Corsiva" pitchFamily="66" charset="0"/>
            </a:endParaRPr>
          </a:p>
          <a:p>
            <a:pPr algn="r"/>
            <a:endParaRPr lang="ru-RU" sz="2000" dirty="0" smtClean="0">
              <a:latin typeface="Monotype Corsiva" pitchFamily="66" charset="0"/>
            </a:endParaRPr>
          </a:p>
          <a:p>
            <a:pPr algn="r"/>
            <a:endParaRPr lang="ru-RU" sz="2000" dirty="0" smtClean="0">
              <a:latin typeface="Monotype Corsiva" pitchFamily="66" charset="0"/>
            </a:endParaRPr>
          </a:p>
          <a:p>
            <a:pPr algn="r"/>
            <a:endParaRPr lang="ru-RU" sz="2000" dirty="0" smtClean="0">
              <a:latin typeface="Monotype Corsiva" pitchFamily="66" charset="0"/>
            </a:endParaRPr>
          </a:p>
          <a:p>
            <a:pPr algn="r"/>
            <a:r>
              <a:rPr lang="ru-RU" sz="2000" dirty="0" smtClean="0">
                <a:latin typeface="Monotype Corsiva" pitchFamily="66" charset="0"/>
              </a:rPr>
              <a:t>Минимальная стоимость выездного </a:t>
            </a:r>
          </a:p>
          <a:p>
            <a:pPr algn="r">
              <a:buNone/>
            </a:pPr>
            <a:r>
              <a:rPr lang="ru-RU" sz="2000" dirty="0" smtClean="0">
                <a:latin typeface="Monotype Corsiva" pitchFamily="66" charset="0"/>
              </a:rPr>
              <a:t>шоколадного праздника 26 000 рублей.</a:t>
            </a:r>
          </a:p>
          <a:p>
            <a:pPr lvl="8"/>
            <a:endParaRPr lang="ru-RU" sz="2000" b="1" dirty="0" smtClean="0">
              <a:latin typeface="Monotype Corsiva" pitchFamily="66" charset="0"/>
            </a:endParaRPr>
          </a:p>
          <a:p>
            <a:pPr lvl="8"/>
            <a:endParaRPr lang="ru-RU" sz="2000" b="1" dirty="0" smtClean="0">
              <a:latin typeface="Monotype Corsiva" pitchFamily="66" charset="0"/>
            </a:endParaRPr>
          </a:p>
          <a:p>
            <a:pPr lvl="8"/>
            <a:endParaRPr lang="ru-RU" sz="2000" b="1" dirty="0" smtClean="0">
              <a:latin typeface="Monotype Corsiva" pitchFamily="66" charset="0"/>
            </a:endParaRPr>
          </a:p>
          <a:p>
            <a:pPr lvl="8"/>
            <a:endParaRPr lang="ru-RU" sz="2000" b="1" dirty="0" smtClean="0">
              <a:latin typeface="Monotype Corsiva" pitchFamily="66" charset="0"/>
            </a:endParaRPr>
          </a:p>
          <a:p>
            <a:pPr lvl="8"/>
            <a:endParaRPr lang="ru-RU" sz="2000" b="1" dirty="0" smtClean="0">
              <a:latin typeface="Monotype Corsiva" pitchFamily="66" charset="0"/>
            </a:endParaRPr>
          </a:p>
        </p:txBody>
      </p:sp>
      <p:sp>
        <p:nvSpPr>
          <p:cNvPr id="7" name="Рисунок 6"/>
          <p:cNvSpPr>
            <a:spLocks noGrp="1"/>
          </p:cNvSpPr>
          <p:nvPr>
            <p:ph type="pic" idx="1"/>
          </p:nvPr>
        </p:nvSpPr>
        <p:spPr/>
      </p:sp>
      <p:pic>
        <p:nvPicPr>
          <p:cNvPr id="1027" name="Picture 3" descr="Z:\Шоколадные праздники (фабрика)\Фотографии с праздников шоколадных\свадьба\IMG_1087.JPG"/>
          <p:cNvPicPr>
            <a:picLocks noChangeAspect="1" noChangeArrowheads="1"/>
          </p:cNvPicPr>
          <p:nvPr/>
        </p:nvPicPr>
        <p:blipFill>
          <a:blip r:embed="rId2" cstate="print"/>
          <a:srcRect t="18667" b="12000"/>
          <a:stretch>
            <a:fillRect/>
          </a:stretch>
        </p:blipFill>
        <p:spPr bwMode="auto">
          <a:xfrm>
            <a:off x="751850" y="1102666"/>
            <a:ext cx="4954529" cy="4725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Сборная </a:t>
            </a:r>
            <a:r>
              <a:rPr lang="ru-RU" dirty="0" err="1" smtClean="0"/>
              <a:t>смешариков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0354" y="1780367"/>
            <a:ext cx="8465609" cy="5343293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Весёлая путешественница </a:t>
            </a:r>
            <a:r>
              <a:rPr lang="ru-RU" sz="3200" dirty="0" err="1" smtClean="0">
                <a:latin typeface="Monotype Corsiva" pitchFamily="66" charset="0"/>
              </a:rPr>
              <a:t>Нюша</a:t>
            </a:r>
            <a:r>
              <a:rPr lang="ru-RU" sz="3200" dirty="0" smtClean="0">
                <a:latin typeface="Monotype Corsiva" pitchFamily="66" charset="0"/>
              </a:rPr>
              <a:t> мечтает стать Королевой красоты. Но какая досада: </a:t>
            </a:r>
          </a:p>
          <a:p>
            <a:pPr algn="r">
              <a:buNone/>
            </a:pPr>
            <a:r>
              <a:rPr lang="ru-RU" sz="3200" dirty="0" smtClean="0">
                <a:latin typeface="Monotype Corsiva" pitchFamily="66" charset="0"/>
              </a:rPr>
              <a:t>наша милая Хрюшка не готова к конкурсу,</a:t>
            </a:r>
          </a:p>
          <a:p>
            <a:pPr algn="r">
              <a:buNone/>
            </a:pPr>
            <a:r>
              <a:rPr lang="ru-RU" sz="3200" dirty="0" smtClean="0">
                <a:latin typeface="Monotype Corsiva" pitchFamily="66" charset="0"/>
              </a:rPr>
              <a:t>помочь ей в неожиданной подготовке </a:t>
            </a:r>
          </a:p>
          <a:p>
            <a:pPr algn="r">
              <a:buNone/>
            </a:pPr>
            <a:r>
              <a:rPr lang="ru-RU" sz="3200" dirty="0" smtClean="0">
                <a:latin typeface="Monotype Corsiva" pitchFamily="66" charset="0"/>
              </a:rPr>
              <a:t>смогут только самые смелые ребята </a:t>
            </a:r>
          </a:p>
          <a:p>
            <a:pPr algn="r">
              <a:buNone/>
            </a:pPr>
            <a:r>
              <a:rPr lang="ru-RU" sz="3200" dirty="0" smtClean="0">
                <a:latin typeface="Monotype Corsiva" pitchFamily="66" charset="0"/>
              </a:rPr>
              <a:t>и конечно же самые весёлые девчонки! </a:t>
            </a:r>
          </a:p>
          <a:p>
            <a:pPr algn="r">
              <a:buNone/>
            </a:pPr>
            <a:r>
              <a:rPr lang="ru-RU" sz="3200" dirty="0" smtClean="0">
                <a:latin typeface="Monotype Corsiva" pitchFamily="66" charset="0"/>
              </a:rPr>
              <a:t> В стороне не останутся и мальчишки! </a:t>
            </a:r>
          </a:p>
          <a:p>
            <a:pPr algn="r">
              <a:buNone/>
            </a:pPr>
            <a:r>
              <a:rPr lang="ru-RU" sz="3200" dirty="0" smtClean="0">
                <a:latin typeface="Monotype Corsiva" pitchFamily="66" charset="0"/>
              </a:rPr>
              <a:t>Ведь </a:t>
            </a:r>
            <a:r>
              <a:rPr lang="ru-RU" sz="3200" dirty="0" err="1" smtClean="0">
                <a:latin typeface="Monotype Corsiva" pitchFamily="66" charset="0"/>
              </a:rPr>
              <a:t>Нюша</a:t>
            </a:r>
            <a:r>
              <a:rPr lang="ru-RU" sz="3200" dirty="0" smtClean="0">
                <a:latin typeface="Monotype Corsiva" pitchFamily="66" charset="0"/>
              </a:rPr>
              <a:t> - самый настоящий </a:t>
            </a:r>
          </a:p>
          <a:p>
            <a:pPr algn="r">
              <a:buNone/>
            </a:pPr>
            <a:r>
              <a:rPr lang="ru-RU" sz="3200" dirty="0" smtClean="0">
                <a:latin typeface="Monotype Corsiva" pitchFamily="66" charset="0"/>
              </a:rPr>
              <a:t>вратарь сборной </a:t>
            </a:r>
            <a:r>
              <a:rPr lang="ru-RU" sz="3200" dirty="0" err="1" smtClean="0">
                <a:latin typeface="Monotype Corsiva" pitchFamily="66" charset="0"/>
              </a:rPr>
              <a:t>смешариков</a:t>
            </a:r>
            <a:r>
              <a:rPr lang="ru-RU" sz="3200" dirty="0" smtClean="0">
                <a:latin typeface="Monotype Corsiva" pitchFamily="66" charset="0"/>
              </a:rPr>
              <a:t> по... </a:t>
            </a:r>
          </a:p>
          <a:p>
            <a:pPr algn="r">
              <a:buNone/>
            </a:pPr>
            <a:r>
              <a:rPr lang="ru-RU" sz="3200" dirty="0" smtClean="0">
                <a:latin typeface="Monotype Corsiva" pitchFamily="66" charset="0"/>
              </a:rPr>
              <a:t>ШАРИКОВОМУ ФУТБОЛУ!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5" name="Рисунок 4" descr="TxzHESUtZYo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" y="3497088"/>
            <a:ext cx="3040935" cy="4064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Поездка в «</a:t>
            </a:r>
            <a:r>
              <a:rPr lang="ru-RU" dirty="0" err="1" smtClean="0"/>
              <a:t>Смешляндию</a:t>
            </a:r>
            <a:r>
              <a:rPr lang="ru-RU" dirty="0" smtClean="0"/>
              <a:t>» </a:t>
            </a:r>
            <a:r>
              <a:rPr lang="ru-RU" sz="2000" dirty="0" smtClean="0"/>
              <a:t>(2-5 лет)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592" y="1774456"/>
            <a:ext cx="9189705" cy="5343293"/>
          </a:xfrm>
        </p:spPr>
        <p:txBody>
          <a:bodyPr>
            <a:normAutofit/>
          </a:bodyPr>
          <a:lstStyle/>
          <a:p>
            <a:pPr algn="r"/>
            <a:r>
              <a:rPr lang="ru-RU" sz="3000" dirty="0" smtClean="0">
                <a:latin typeface="Monotype Corsiva" pitchFamily="66" charset="0"/>
              </a:rPr>
              <a:t>Веселый клоун </a:t>
            </a:r>
            <a:r>
              <a:rPr lang="ru-RU" sz="3000" dirty="0" err="1" smtClean="0">
                <a:latin typeface="Monotype Corsiva" pitchFamily="66" charset="0"/>
              </a:rPr>
              <a:t>Тоша</a:t>
            </a:r>
            <a:r>
              <a:rPr lang="ru-RU" sz="3000" dirty="0" smtClean="0">
                <a:latin typeface="Monotype Corsiva" pitchFamily="66" charset="0"/>
              </a:rPr>
              <a:t>  Калошин  и его подружка </a:t>
            </a:r>
            <a:r>
              <a:rPr lang="ru-RU" sz="3000" dirty="0" err="1" smtClean="0">
                <a:latin typeface="Monotype Corsiva" pitchFamily="66" charset="0"/>
              </a:rPr>
              <a:t>Буся</a:t>
            </a:r>
            <a:endParaRPr lang="ru-RU" sz="3000" dirty="0" smtClean="0">
              <a:latin typeface="Monotype Corsiva" pitchFamily="66" charset="0"/>
            </a:endParaRPr>
          </a:p>
          <a:p>
            <a:pPr algn="r">
              <a:buNone/>
            </a:pPr>
            <a:r>
              <a:rPr lang="ru-RU" sz="3000" dirty="0" smtClean="0">
                <a:latin typeface="Monotype Corsiva" pitchFamily="66" charset="0"/>
              </a:rPr>
              <a:t> </a:t>
            </a:r>
            <a:r>
              <a:rPr lang="ru-RU" sz="3000" dirty="0" err="1" smtClean="0">
                <a:latin typeface="Monotype Corsiva" pitchFamily="66" charset="0"/>
              </a:rPr>
              <a:t>Пуговкина</a:t>
            </a:r>
            <a:r>
              <a:rPr lang="ru-RU" sz="3000" dirty="0" smtClean="0">
                <a:latin typeface="Monotype Corsiva" pitchFamily="66" charset="0"/>
              </a:rPr>
              <a:t> с радостью поспешат к вашему малышу, </a:t>
            </a:r>
          </a:p>
          <a:p>
            <a:pPr algn="r">
              <a:buNone/>
            </a:pPr>
            <a:r>
              <a:rPr lang="ru-RU" sz="3000" dirty="0" smtClean="0">
                <a:latin typeface="Monotype Corsiva" pitchFamily="66" charset="0"/>
              </a:rPr>
              <a:t>что бы в его праздник, отправиться в </a:t>
            </a:r>
          </a:p>
          <a:p>
            <a:pPr algn="r">
              <a:buNone/>
            </a:pPr>
            <a:r>
              <a:rPr lang="ru-RU" sz="3000" dirty="0" smtClean="0">
                <a:latin typeface="Monotype Corsiva" pitchFamily="66" charset="0"/>
              </a:rPr>
              <a:t>сказочную страну </a:t>
            </a:r>
          </a:p>
          <a:p>
            <a:pPr algn="r">
              <a:buNone/>
            </a:pPr>
            <a:r>
              <a:rPr lang="ru-RU" sz="3000" dirty="0" smtClean="0">
                <a:latin typeface="Monotype Corsiva" pitchFamily="66" charset="0"/>
              </a:rPr>
              <a:t>«</a:t>
            </a:r>
            <a:r>
              <a:rPr lang="ru-RU" sz="3000" dirty="0" err="1" smtClean="0">
                <a:latin typeface="Monotype Corsiva" pitchFamily="66" charset="0"/>
              </a:rPr>
              <a:t>Смешляндия</a:t>
            </a:r>
            <a:r>
              <a:rPr lang="ru-RU" sz="3000" dirty="0" smtClean="0">
                <a:latin typeface="Monotype Corsiva" pitchFamily="66" charset="0"/>
              </a:rPr>
              <a:t>», </a:t>
            </a:r>
          </a:p>
          <a:p>
            <a:pPr algn="r">
              <a:buNone/>
            </a:pPr>
            <a:r>
              <a:rPr lang="ru-RU" sz="3000" dirty="0" smtClean="0">
                <a:latin typeface="Monotype Corsiva" pitchFamily="66" charset="0"/>
              </a:rPr>
              <a:t>двери которой открыты </a:t>
            </a:r>
          </a:p>
          <a:p>
            <a:pPr algn="r">
              <a:buNone/>
            </a:pPr>
            <a:r>
              <a:rPr lang="ru-RU" sz="3000" dirty="0" smtClean="0">
                <a:latin typeface="Monotype Corsiva" pitchFamily="66" charset="0"/>
              </a:rPr>
              <a:t>лишь раз в году... </a:t>
            </a: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6" name="Рисунок 5" descr="DSC_994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308050"/>
            <a:ext cx="5847956" cy="425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8934" y="393794"/>
            <a:ext cx="8465609" cy="1260211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Йо-хо-хо</a:t>
            </a:r>
            <a:r>
              <a:rPr lang="ru-RU" dirty="0" smtClean="0"/>
              <a:t>! Пираты </a:t>
            </a:r>
            <a:r>
              <a:rPr lang="en-US" dirty="0" smtClean="0"/>
              <a:t>xxi </a:t>
            </a:r>
            <a:r>
              <a:rPr lang="ru-RU" dirty="0" smtClean="0"/>
              <a:t>века</a:t>
            </a:r>
            <a:r>
              <a:rPr lang="ru-RU" sz="2000" dirty="0" smtClean="0"/>
              <a:t> (5-12 лет)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«Полундра! Свистать всех наверх! Ну и кто тут настоящий пират?»</a:t>
            </a:r>
          </a:p>
          <a:p>
            <a:r>
              <a:rPr lang="ru-RU" sz="2800" dirty="0" smtClean="0">
                <a:latin typeface="Monotype Corsiva" pitchFamily="66" charset="0"/>
              </a:rPr>
              <a:t>Настоящие морские разбойники  Сэм и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Кортес, набирают команду самых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сильных и смелых мальчишек  и девчонок,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для того чтобы совершить незабываемое 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                  путешествие на остров сокровищ!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1026" name="Picture 2" descr="E:\фото в папку\x_832a97b5.jpg"/>
          <p:cNvPicPr>
            <a:picLocks noChangeAspect="1" noChangeArrowheads="1"/>
          </p:cNvPicPr>
          <p:nvPr/>
        </p:nvPicPr>
        <p:blipFill>
          <a:blip r:embed="rId3" cstate="print"/>
          <a:srcRect l="7407" t="4056" r="16666"/>
          <a:stretch>
            <a:fillRect/>
          </a:stretch>
        </p:blipFill>
        <p:spPr bwMode="auto">
          <a:xfrm>
            <a:off x="6934014" y="2662948"/>
            <a:ext cx="2673369" cy="4898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фото в папку\IMG_8316.jpg"/>
          <p:cNvPicPr>
            <a:picLocks noChangeAspect="1" noChangeArrowheads="1"/>
          </p:cNvPicPr>
          <p:nvPr/>
        </p:nvPicPr>
        <p:blipFill>
          <a:blip r:embed="rId4" cstate="print"/>
          <a:srcRect l="4365" t="8997" r="10317" b="7645"/>
          <a:stretch>
            <a:fillRect/>
          </a:stretch>
        </p:blipFill>
        <p:spPr bwMode="auto">
          <a:xfrm>
            <a:off x="0" y="4647005"/>
            <a:ext cx="2109786" cy="2914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E:\фото в папку\IMG_8310.JPG"/>
          <p:cNvPicPr>
            <a:picLocks noChangeAspect="1" noChangeArrowheads="1"/>
          </p:cNvPicPr>
          <p:nvPr/>
        </p:nvPicPr>
        <p:blipFill>
          <a:blip r:embed="rId5" cstate="print"/>
          <a:srcRect l="12245" t="23129" r="22449" b="12925"/>
          <a:stretch>
            <a:fillRect/>
          </a:stretch>
        </p:blipFill>
        <p:spPr bwMode="auto">
          <a:xfrm>
            <a:off x="3091050" y="5247581"/>
            <a:ext cx="1670855" cy="2313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Человек паук мне друг! </a:t>
            </a:r>
            <a:br>
              <a:rPr lang="ru-RU" dirty="0" smtClean="0"/>
            </a:br>
            <a:r>
              <a:rPr lang="ru-RU" sz="2000" dirty="0" smtClean="0"/>
              <a:t>(4-7 лет)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Monotype Corsiva" pitchFamily="66" charset="0"/>
              </a:rPr>
              <a:t>Почувствовать себя </a:t>
            </a:r>
            <a:r>
              <a:rPr lang="ru-RU" sz="2800" dirty="0" err="1" smtClean="0">
                <a:latin typeface="Monotype Corsiva" pitchFamily="66" charset="0"/>
              </a:rPr>
              <a:t>супер</a:t>
            </a:r>
            <a:r>
              <a:rPr lang="ru-RU" sz="2800" dirty="0" smtClean="0">
                <a:latin typeface="Monotype Corsiva" pitchFamily="66" charset="0"/>
              </a:rPr>
              <a:t> героем мечтает каждый мальчишка, и стать таковым поможет мега </a:t>
            </a:r>
            <a:r>
              <a:rPr lang="ru-RU" sz="2800" dirty="0" err="1" smtClean="0">
                <a:latin typeface="Monotype Corsiva" pitchFamily="66" charset="0"/>
              </a:rPr>
              <a:t>супер</a:t>
            </a:r>
            <a:r>
              <a:rPr lang="ru-RU" sz="2800" dirty="0" smtClean="0">
                <a:latin typeface="Monotype Corsiva" pitchFamily="66" charset="0"/>
              </a:rPr>
              <a:t> герой Человек Паук! Немало испытаний придется пройти, чтобы завоевать титул настоящего чемпиона, но потраченные силы и время не пройдут зря – и ребята будут вознаграждены достойно!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4098" name="Picture 2" descr="\\Ws03\Dt\ws577\Desktop\Жукова Юлия\чп.jpg"/>
          <p:cNvPicPr>
            <a:picLocks noChangeAspect="1" noChangeArrowheads="1"/>
          </p:cNvPicPr>
          <p:nvPr/>
        </p:nvPicPr>
        <p:blipFill>
          <a:blip r:embed="rId3" cstate="print"/>
          <a:srcRect l="8646" t="12500" r="4887" b="20000"/>
          <a:stretch>
            <a:fillRect/>
          </a:stretch>
        </p:blipFill>
        <p:spPr bwMode="auto">
          <a:xfrm>
            <a:off x="668307" y="4417608"/>
            <a:ext cx="2840417" cy="3143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\\Ws03\Dt\ws577\Desktop\Жукова Юлия\чп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734" y="4374899"/>
            <a:ext cx="4550277" cy="3186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306" y="393794"/>
            <a:ext cx="8465609" cy="126021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Алиса в стране чудес </a:t>
            </a:r>
            <a:r>
              <a:rPr lang="ru-RU" sz="2000" dirty="0" smtClean="0"/>
              <a:t>(5-12 лет)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6653" indent="-266653">
              <a:tabLst>
                <a:tab pos="714248" algn="l"/>
                <a:tab pos="895191" algn="l"/>
              </a:tabLst>
            </a:pPr>
            <a:r>
              <a:rPr lang="ru-RU" sz="2800" dirty="0" smtClean="0">
                <a:latin typeface="Monotype Corsiva" pitchFamily="66" charset="0"/>
              </a:rPr>
              <a:t>Все гости становятся жителями страны чудес. </a:t>
            </a:r>
          </a:p>
          <a:p>
            <a:pPr marL="266653" indent="-266653">
              <a:buNone/>
              <a:tabLst>
                <a:tab pos="714248" algn="l"/>
                <a:tab pos="895191" algn="l"/>
              </a:tabLst>
            </a:pPr>
            <a:r>
              <a:rPr lang="ru-RU" sz="2800" dirty="0" smtClean="0">
                <a:latin typeface="Monotype Corsiva" pitchFamily="66" charset="0"/>
              </a:rPr>
              <a:t>    </a:t>
            </a:r>
          </a:p>
          <a:p>
            <a:pPr marL="266653" indent="-266653">
              <a:buNone/>
              <a:tabLst>
                <a:tab pos="714248" algn="l"/>
                <a:tab pos="895191" algn="l"/>
              </a:tabLst>
            </a:pPr>
            <a:r>
              <a:rPr lang="ru-RU" sz="2800" dirty="0" smtClean="0">
                <a:latin typeface="Monotype Corsiva" pitchFamily="66" charset="0"/>
              </a:rPr>
              <a:t>    Проход через кроличью нору, </a:t>
            </a:r>
          </a:p>
          <a:p>
            <a:pPr marL="266653" indent="-266653">
              <a:buNone/>
              <a:tabLst>
                <a:tab pos="714248" algn="l"/>
                <a:tab pos="895191" algn="l"/>
              </a:tabLst>
            </a:pPr>
            <a:r>
              <a:rPr lang="ru-RU" sz="2800" dirty="0" smtClean="0">
                <a:latin typeface="Monotype Corsiva" pitchFamily="66" charset="0"/>
              </a:rPr>
              <a:t>    которая находится на </a:t>
            </a:r>
          </a:p>
          <a:p>
            <a:pPr marL="266653" indent="-266653">
              <a:buNone/>
              <a:tabLst>
                <a:tab pos="714248" algn="l"/>
                <a:tab pos="895191" algn="l"/>
              </a:tabLst>
            </a:pPr>
            <a:r>
              <a:rPr lang="ru-RU" sz="2800" dirty="0" smtClean="0">
                <a:latin typeface="Monotype Corsiva" pitchFamily="66" charset="0"/>
              </a:rPr>
              <a:t>    неизвестных параллелях и </a:t>
            </a:r>
          </a:p>
          <a:p>
            <a:pPr marL="266653" indent="-266653">
              <a:buNone/>
              <a:tabLst>
                <a:tab pos="714248" algn="l"/>
                <a:tab pos="895191" algn="l"/>
              </a:tabLst>
            </a:pPr>
            <a:r>
              <a:rPr lang="ru-RU" sz="2800" dirty="0" smtClean="0">
                <a:latin typeface="Monotype Corsiva" pitchFamily="66" charset="0"/>
              </a:rPr>
              <a:t>    меридианах, и, вполне возможно,</a:t>
            </a:r>
          </a:p>
          <a:p>
            <a:pPr marL="266653" indent="-266653">
              <a:buNone/>
              <a:tabLst>
                <a:tab pos="714248" algn="l"/>
                <a:tab pos="895191" algn="l"/>
              </a:tabLst>
            </a:pPr>
            <a:r>
              <a:rPr lang="ru-RU" sz="2800" dirty="0" smtClean="0">
                <a:latin typeface="Monotype Corsiva" pitchFamily="66" charset="0"/>
              </a:rPr>
              <a:t>    ведет через всю Землю насквозь.</a:t>
            </a:r>
          </a:p>
          <a:p>
            <a:pPr marL="266653" indent="-266653">
              <a:buNone/>
              <a:tabLst>
                <a:tab pos="714248" algn="l"/>
                <a:tab pos="895191" algn="l"/>
              </a:tabLst>
            </a:pPr>
            <a:r>
              <a:rPr lang="ru-RU" sz="2800" dirty="0" smtClean="0">
                <a:latin typeface="Monotype Corsiva" pitchFamily="66" charset="0"/>
              </a:rPr>
              <a:t>   </a:t>
            </a:r>
          </a:p>
          <a:p>
            <a:pPr marL="266653" indent="-266653">
              <a:buNone/>
              <a:tabLst>
                <a:tab pos="714248" algn="l"/>
                <a:tab pos="895191" algn="l"/>
              </a:tabLst>
            </a:pPr>
            <a:r>
              <a:rPr lang="ru-RU" sz="2800" dirty="0" smtClean="0">
                <a:latin typeface="Monotype Corsiva" pitchFamily="66" charset="0"/>
              </a:rPr>
              <a:t>    Через нору можно проползти </a:t>
            </a:r>
          </a:p>
          <a:p>
            <a:pPr marL="266653" indent="-266653">
              <a:buNone/>
              <a:tabLst>
                <a:tab pos="714248" algn="l"/>
                <a:tab pos="895191" algn="l"/>
              </a:tabLst>
            </a:pPr>
            <a:r>
              <a:rPr lang="ru-RU" sz="2800" dirty="0" smtClean="0">
                <a:latin typeface="Monotype Corsiva" pitchFamily="66" charset="0"/>
              </a:rPr>
              <a:t>    вперед, а можно совсем наоборот!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13313" name="Picture 1" descr="E:\фото в папку\алис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7957" y="2351360"/>
            <a:ext cx="3675846" cy="5209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Z:\Шоколадные праздники (фабрика)\Фотографии с праздников шоколадных\дегустация\какао крупк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5460" y="3566317"/>
            <a:ext cx="2422741" cy="3137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Z:\Шоколадные праздники (фабрика)\Фотографии с праздников шоколадных\дегустация\бобы, крошка, какао, масло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0816" y="4488750"/>
            <a:ext cx="2673369" cy="3072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-291335"/>
            <a:ext cx="9347227" cy="150019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Экскурсия в музей шоколада № 1</a:t>
            </a:r>
            <a:br>
              <a:rPr lang="ru-RU" dirty="0" smtClean="0"/>
            </a:br>
            <a:r>
              <a:rPr lang="ru-RU" dirty="0" smtClean="0"/>
              <a:t>Шоколадный мастер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0354" y="1208863"/>
            <a:ext cx="8571455" cy="5343293"/>
          </a:xfrm>
        </p:spPr>
        <p:txBody>
          <a:bodyPr>
            <a:normAutofit/>
          </a:bodyPr>
          <a:lstStyle/>
          <a:p>
            <a:pPr algn="just"/>
            <a:r>
              <a:rPr lang="ru-RU" sz="2300" dirty="0" smtClean="0">
                <a:latin typeface="Monotype Corsiva" pitchFamily="66" charset="0"/>
              </a:rPr>
              <a:t>А Вы бы хотели узнать как растет какао-дерево, как выглядят его плоды, как их собирают и как из них сделать самый вкусный шоколад?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А стать настоящим дегустатором разных видов шоколада хотели бы?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Тогда приглашаем Вас на нашу вкусную лекцию!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А так же, Вас ждет шоколадное рисование и изготовление конфет ручной работы 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Стоимость: 1600 руб./чел.(группа от 10 человек)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Продолжительность программы 1,5 – 2 часа </a:t>
            </a:r>
            <a:endParaRPr lang="ru-RU" sz="2300" dirty="0">
              <a:latin typeface="Monotype Corsiva" pitchFamily="66" charset="0"/>
            </a:endParaRPr>
          </a:p>
          <a:p>
            <a:pPr algn="just"/>
            <a:endParaRPr lang="ru-RU" sz="2300" dirty="0" smtClean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8" name="Рисунок 7" descr="IYNVv82-9D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6040" y="4423573"/>
            <a:ext cx="3714776" cy="313769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Клуб </a:t>
            </a:r>
            <a:r>
              <a:rPr lang="en-US" dirty="0" err="1" smtClean="0"/>
              <a:t>winx</a:t>
            </a:r>
            <a:r>
              <a:rPr lang="ru-RU" dirty="0" smtClean="0"/>
              <a:t> навсегда</a:t>
            </a:r>
            <a:endParaRPr lang="ru-RU" dirty="0"/>
          </a:p>
        </p:txBody>
      </p:sp>
      <p:pic>
        <p:nvPicPr>
          <p:cNvPr id="2050" name="Picture 2" descr="E:\фото в папку\8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000" t="6583" b="19718"/>
          <a:stretch>
            <a:fillRect/>
          </a:stretch>
        </p:blipFill>
        <p:spPr>
          <a:xfrm>
            <a:off x="3007503" y="2441653"/>
            <a:ext cx="3508798" cy="4185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2051" name="Picture 3" descr="E:\фото в папку\IMG_88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3386" y="1890305"/>
            <a:ext cx="2808082" cy="3054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E:\фото в папку\IMG_8866.jpg"/>
          <p:cNvPicPr>
            <a:picLocks noChangeAspect="1" noChangeArrowheads="1"/>
          </p:cNvPicPr>
          <p:nvPr/>
        </p:nvPicPr>
        <p:blipFill>
          <a:blip r:embed="rId5" cstate="print"/>
          <a:srcRect l="16269" t="2381" r="30159" b="2352"/>
          <a:stretch>
            <a:fillRect/>
          </a:stretch>
        </p:blipFill>
        <p:spPr bwMode="auto">
          <a:xfrm>
            <a:off x="584764" y="1732775"/>
            <a:ext cx="2255655" cy="567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Дети солнца, или </a:t>
            </a:r>
            <a:br>
              <a:rPr lang="ru-RU" dirty="0" smtClean="0"/>
            </a:br>
            <a:r>
              <a:rPr lang="ru-RU" dirty="0" smtClean="0"/>
              <a:t>встреча с индейцами </a:t>
            </a:r>
            <a:r>
              <a:rPr lang="ru-RU" sz="2200" dirty="0" smtClean="0"/>
              <a:t>(6-12 лет)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6041" y="1774456"/>
            <a:ext cx="8654240" cy="5343293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На пути бледнолицего народа повстречаются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    настоящие индейцы из племени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    </a:t>
            </a:r>
            <a:r>
              <a:rPr lang="ru-RU" sz="3200" dirty="0" err="1" smtClean="0">
                <a:latin typeface="Monotype Corsiva" pitchFamily="66" charset="0"/>
              </a:rPr>
              <a:t>Новахо</a:t>
            </a:r>
            <a:r>
              <a:rPr lang="ru-RU" sz="3200" dirty="0" smtClean="0">
                <a:latin typeface="Monotype Corsiva" pitchFamily="66" charset="0"/>
              </a:rPr>
              <a:t>! Отважная и быстрая 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    </a:t>
            </a:r>
            <a:r>
              <a:rPr lang="ru-RU" sz="3200" dirty="0" err="1" smtClean="0">
                <a:latin typeface="Monotype Corsiva" pitchFamily="66" charset="0"/>
              </a:rPr>
              <a:t>Анаквад</a:t>
            </a:r>
            <a:r>
              <a:rPr lang="ru-RU" sz="3200" dirty="0" smtClean="0">
                <a:latin typeface="Monotype Corsiva" pitchFamily="66" charset="0"/>
              </a:rPr>
              <a:t>, что в переводе звучит 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    как Облако, и мудрый </a:t>
            </a:r>
            <a:r>
              <a:rPr lang="ru-RU" sz="3200" dirty="0" err="1" smtClean="0">
                <a:latin typeface="Monotype Corsiva" pitchFamily="66" charset="0"/>
              </a:rPr>
              <a:t>Чи-Аланг</a:t>
            </a:r>
            <a:r>
              <a:rPr lang="ru-RU" sz="3200" dirty="0" smtClean="0">
                <a:latin typeface="Monotype Corsiva" pitchFamily="66" charset="0"/>
              </a:rPr>
              <a:t>, 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    что означает Большая Звезда, 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    обучат ребят метать 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    томагавки, лассо и 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    стрелять из лука.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11265" name="Picture 1" descr="E:\фото в папку\IMG_8929.jpg"/>
          <p:cNvPicPr>
            <a:picLocks noChangeAspect="1" noChangeArrowheads="1"/>
          </p:cNvPicPr>
          <p:nvPr/>
        </p:nvPicPr>
        <p:blipFill>
          <a:blip r:embed="rId3" cstate="print"/>
          <a:srcRect b="2352"/>
          <a:stretch>
            <a:fillRect/>
          </a:stretch>
        </p:blipFill>
        <p:spPr bwMode="auto">
          <a:xfrm>
            <a:off x="5764414" y="2325192"/>
            <a:ext cx="3792813" cy="523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306" y="315028"/>
            <a:ext cx="8465609" cy="1260211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Смурфительная</a:t>
            </a:r>
            <a:r>
              <a:rPr lang="ru-RU" dirty="0" smtClean="0"/>
              <a:t> история</a:t>
            </a:r>
            <a:r>
              <a:rPr lang="ru-RU" sz="2200" dirty="0" smtClean="0"/>
              <a:t> </a:t>
            </a:r>
            <a:br>
              <a:rPr lang="ru-RU" sz="2200" dirty="0" smtClean="0"/>
            </a:br>
            <a:r>
              <a:rPr lang="ru-RU" sz="2200" dirty="0" smtClean="0"/>
              <a:t>(4-9 лет)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latin typeface="Monotype Corsiva" pitchFamily="66" charset="0"/>
              </a:rPr>
              <a:t>Смурфетта</a:t>
            </a:r>
            <a:r>
              <a:rPr lang="ru-RU" sz="2800" dirty="0" smtClean="0">
                <a:latin typeface="Monotype Corsiva" pitchFamily="66" charset="0"/>
              </a:rPr>
              <a:t>, как вихрь влетает к ребятам на праздник, в руках у неё сундучок желаний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всех на свете мальчишек  и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девчонок! С помощью волшебного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сундучка </a:t>
            </a:r>
            <a:r>
              <a:rPr lang="ru-RU" sz="2800" dirty="0" err="1" smtClean="0">
                <a:latin typeface="Monotype Corsiva" pitchFamily="66" charset="0"/>
              </a:rPr>
              <a:t>Смурфетта</a:t>
            </a:r>
            <a:r>
              <a:rPr lang="ru-RU" sz="2800" dirty="0" smtClean="0">
                <a:latin typeface="Monotype Corsiva" pitchFamily="66" charset="0"/>
              </a:rPr>
              <a:t>, вместе с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ребятами отправляется в страну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</a:t>
            </a:r>
            <a:r>
              <a:rPr lang="ru-RU" sz="2800" dirty="0" err="1" smtClean="0">
                <a:latin typeface="Monotype Corsiva" pitchFamily="66" charset="0"/>
              </a:rPr>
              <a:t>Веселяндия</a:t>
            </a:r>
            <a:r>
              <a:rPr lang="ru-RU" sz="2800" dirty="0" smtClean="0">
                <a:latin typeface="Monotype Corsiva" pitchFamily="66" charset="0"/>
              </a:rPr>
              <a:t>, ведь только в этой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стране исполняются все мечты,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даже самые необычные.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10241" name="Picture 1" descr="E:\фото в папку\IMG_8712.jpg"/>
          <p:cNvPicPr>
            <a:picLocks noChangeAspect="1" noChangeArrowheads="1"/>
          </p:cNvPicPr>
          <p:nvPr/>
        </p:nvPicPr>
        <p:blipFill>
          <a:blip r:embed="rId3" cstate="print"/>
          <a:srcRect l="4365" t="5028" r="10317" b="6321"/>
          <a:stretch>
            <a:fillRect/>
          </a:stretch>
        </p:blipFill>
        <p:spPr bwMode="auto">
          <a:xfrm>
            <a:off x="5931501" y="2284095"/>
            <a:ext cx="3592338" cy="527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Вестерн-шоу, или сцены из жизни дикого запада </a:t>
            </a:r>
            <a:r>
              <a:rPr lang="ru-RU" sz="2200" dirty="0" smtClean="0"/>
              <a:t>(7-12 лет)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Вы разыскиваетесь! Весть о Вашем празднике долетела до берегов Америки, и ковбой Джо с шерифом </a:t>
            </a:r>
            <a:r>
              <a:rPr lang="ru-RU" sz="2800" dirty="0" err="1" smtClean="0">
                <a:latin typeface="Monotype Corsiva" pitchFamily="66" charset="0"/>
              </a:rPr>
              <a:t>Энтони</a:t>
            </a:r>
            <a:r>
              <a:rPr lang="ru-RU" sz="2800" dirty="0" smtClean="0">
                <a:latin typeface="Monotype Corsiva" pitchFamily="66" charset="0"/>
              </a:rPr>
              <a:t>, решили отпраздновать его так, как это принято на Диком Западе. </a:t>
            </a:r>
          </a:p>
          <a:p>
            <a:pPr>
              <a:buNone/>
            </a:pPr>
            <a:endParaRPr lang="ru-RU" sz="2800" dirty="0" smtClean="0">
              <a:latin typeface="Monotype Corsiva" pitchFamily="66" charset="0"/>
            </a:endParaRPr>
          </a:p>
          <a:p>
            <a:r>
              <a:rPr lang="ru-RU" sz="2800" dirty="0" smtClean="0">
                <a:latin typeface="Monotype Corsiva" pitchFamily="66" charset="0"/>
              </a:rPr>
              <a:t>Свист пуль и стрелы, грохот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кольтов, мустанги и томагавки…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Чем всё закончится?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Об этом – в непредсказуемом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 финале программы!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5122" name="Picture 2" descr="\\Ws03\Dt\ws577\Desktop\Жукова Юлия\вестрен.jpg"/>
          <p:cNvPicPr>
            <a:picLocks noChangeAspect="1" noChangeArrowheads="1"/>
          </p:cNvPicPr>
          <p:nvPr/>
        </p:nvPicPr>
        <p:blipFill>
          <a:blip r:embed="rId3" cstate="print"/>
          <a:srcRect b="3525"/>
          <a:stretch>
            <a:fillRect/>
          </a:stretch>
        </p:blipFill>
        <p:spPr bwMode="auto">
          <a:xfrm>
            <a:off x="6265671" y="3022329"/>
            <a:ext cx="3313850" cy="4538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А кто такие </a:t>
            </a:r>
            <a:r>
              <a:rPr lang="ru-RU" dirty="0" err="1" smtClean="0"/>
              <a:t>фиксики</a:t>
            </a:r>
            <a:r>
              <a:rPr lang="ru-RU" dirty="0" smtClean="0"/>
              <a:t>?..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200" dirty="0" smtClean="0"/>
              <a:t>(4-10 лет)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Если Ваш ребенок интересуется деталями,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электроприборами, то он вполне может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стать настоящим «МАСТЕРОМ ФИКСИКОМ».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Вместе с </a:t>
            </a:r>
            <a:r>
              <a:rPr lang="ru-RU" dirty="0" err="1" smtClean="0">
                <a:latin typeface="Monotype Corsiva" pitchFamily="66" charset="0"/>
              </a:rPr>
              <a:t>Симкой</a:t>
            </a:r>
            <a:r>
              <a:rPr lang="ru-RU" dirty="0" smtClean="0">
                <a:latin typeface="Monotype Corsiva" pitchFamily="66" charset="0"/>
              </a:rPr>
              <a:t> и Ноликом их ждут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увлекательные «Экзамены ФИКСИКОВ».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1026" name="Picture 2" descr="E:\фото в папку\IMG_7042.jpg"/>
          <p:cNvPicPr>
            <a:picLocks noChangeAspect="1" noChangeArrowheads="1"/>
          </p:cNvPicPr>
          <p:nvPr/>
        </p:nvPicPr>
        <p:blipFill>
          <a:blip r:embed="rId3" cstate="print"/>
          <a:srcRect l="26378" r="40650"/>
          <a:stretch>
            <a:fillRect/>
          </a:stretch>
        </p:blipFill>
        <p:spPr bwMode="auto">
          <a:xfrm>
            <a:off x="7351729" y="1023905"/>
            <a:ext cx="2088569" cy="3981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фото в папку\IMG_7130.jpg"/>
          <p:cNvPicPr>
            <a:picLocks noChangeAspect="1" noChangeArrowheads="1"/>
          </p:cNvPicPr>
          <p:nvPr/>
        </p:nvPicPr>
        <p:blipFill>
          <a:blip r:embed="rId4" cstate="print"/>
          <a:srcRect l="22245" r="23538"/>
          <a:stretch>
            <a:fillRect/>
          </a:stretch>
        </p:blipFill>
        <p:spPr bwMode="auto">
          <a:xfrm>
            <a:off x="0" y="4423573"/>
            <a:ext cx="2706189" cy="3137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E:\фото в папку\IMG_7157.jpg"/>
          <p:cNvPicPr>
            <a:picLocks noChangeAspect="1" noChangeArrowheads="1"/>
          </p:cNvPicPr>
          <p:nvPr/>
        </p:nvPicPr>
        <p:blipFill>
          <a:blip r:embed="rId5" cstate="print"/>
          <a:srcRect l="4485" t="7773" r="6464" b="7744"/>
          <a:stretch>
            <a:fillRect/>
          </a:stretch>
        </p:blipFill>
        <p:spPr bwMode="auto">
          <a:xfrm>
            <a:off x="5346701" y="4088658"/>
            <a:ext cx="2589826" cy="347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://i98.ltalk.ru/80/87/308780/78/8316578/fbe6b8b301eccb662f0d225b969.jpeg"/>
          <p:cNvPicPr>
            <a:picLocks noChangeAspect="1" noChangeArrowheads="1"/>
          </p:cNvPicPr>
          <p:nvPr/>
        </p:nvPicPr>
        <p:blipFill>
          <a:blip r:embed="rId6" cstate="print"/>
          <a:srcRect l="29442" r="20971" b="9433"/>
          <a:stretch>
            <a:fillRect/>
          </a:stretch>
        </p:blipFill>
        <p:spPr bwMode="auto">
          <a:xfrm>
            <a:off x="2703494" y="4780763"/>
            <a:ext cx="2673369" cy="252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err="1" smtClean="0"/>
              <a:t>Рапунцель</a:t>
            </a:r>
            <a:r>
              <a:rPr lang="ru-RU" dirty="0" smtClean="0"/>
              <a:t>. Запутанная история </a:t>
            </a:r>
            <a:r>
              <a:rPr lang="ru-RU" sz="2200" dirty="0" smtClean="0"/>
              <a:t>(8-13 лет)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000" dirty="0" smtClean="0">
                <a:latin typeface="Monotype Corsiva" pitchFamily="66" charset="0"/>
              </a:rPr>
              <a:t>Изобретательная красавица с длинными волшебными локонами – </a:t>
            </a:r>
            <a:r>
              <a:rPr lang="ru-RU" sz="3000" dirty="0" err="1" smtClean="0">
                <a:latin typeface="Monotype Corsiva" pitchFamily="66" charset="0"/>
              </a:rPr>
              <a:t>Рапунцель</a:t>
            </a:r>
            <a:r>
              <a:rPr lang="ru-RU" sz="3000" dirty="0" smtClean="0">
                <a:latin typeface="Monotype Corsiva" pitchFamily="66" charset="0"/>
              </a:rPr>
              <a:t>, приглашает детей заглянуть в высокую башню коварной мачехи- волшебницы, встретится с чудесным принцем и </a:t>
            </a:r>
          </a:p>
          <a:p>
            <a:pPr>
              <a:buNone/>
            </a:pPr>
            <a:r>
              <a:rPr lang="ru-RU" sz="3000" dirty="0" smtClean="0">
                <a:latin typeface="Monotype Corsiva" pitchFamily="66" charset="0"/>
              </a:rPr>
              <a:t>   принять участие в сказочных </a:t>
            </a:r>
          </a:p>
          <a:p>
            <a:pPr>
              <a:buNone/>
            </a:pPr>
            <a:r>
              <a:rPr lang="ru-RU" sz="3000" dirty="0" smtClean="0">
                <a:latin typeface="Monotype Corsiva" pitchFamily="66" charset="0"/>
              </a:rPr>
              <a:t>                                               приключениях!</a:t>
            </a:r>
            <a:endParaRPr lang="ru-RU" sz="3000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8194" name="Picture 2" descr="E:\фото в папку\rapunzelj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95686"/>
            <a:ext cx="4344189" cy="3465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E:\фото в папку\IMG_8535 - копия.jpg"/>
          <p:cNvPicPr>
            <a:picLocks noChangeAspect="1" noChangeArrowheads="1"/>
          </p:cNvPicPr>
          <p:nvPr/>
        </p:nvPicPr>
        <p:blipFill>
          <a:blip r:embed="rId4" cstate="print"/>
          <a:srcRect t="2381" r="14285"/>
          <a:stretch>
            <a:fillRect/>
          </a:stretch>
        </p:blipFill>
        <p:spPr bwMode="auto">
          <a:xfrm>
            <a:off x="6846898" y="3089662"/>
            <a:ext cx="2777182" cy="4471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Миссия выполнима или секретные агенты </a:t>
            </a:r>
            <a:r>
              <a:rPr lang="en-US" dirty="0" err="1" smtClean="0"/>
              <a:t>x.x.x</a:t>
            </a:r>
            <a:r>
              <a:rPr lang="en-US" dirty="0" smtClean="0"/>
              <a:t>.</a:t>
            </a:r>
            <a:r>
              <a:rPr lang="ru-RU" sz="2200" dirty="0" smtClean="0"/>
              <a:t>(8-13 лет)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220" y="1732776"/>
            <a:ext cx="8465609" cy="534329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Внимание! </a:t>
            </a:r>
            <a:r>
              <a:rPr lang="ru-RU" sz="2800" dirty="0" smtClean="0">
                <a:latin typeface="Monotype Corsiva" pitchFamily="66" charset="0"/>
              </a:rPr>
              <a:t>Совершенно секретная информация – во всемирной школе агентов объявляется набор новых учеников. Вы уже представили себя в роли Джеймса Бонда?... </a:t>
            </a:r>
          </a:p>
          <a:p>
            <a:r>
              <a:rPr lang="ru-RU" sz="2800" dirty="0" smtClean="0">
                <a:latin typeface="Monotype Corsiva" pitchFamily="66" charset="0"/>
              </a:rPr>
              <a:t>Не спешите радоваться,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ведь попасть туда крайне сложно,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нужно стать самым умным и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сильным, научится бесшумно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передвигаться, разгадывать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сложнейшие ребусы и послания. 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    Вы готовы?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7171" name="Picture 3" descr="E:\фото в папку\IMG_8682.jpg"/>
          <p:cNvPicPr>
            <a:picLocks noChangeAspect="1" noChangeArrowheads="1"/>
          </p:cNvPicPr>
          <p:nvPr/>
        </p:nvPicPr>
        <p:blipFill>
          <a:blip r:embed="rId3" cstate="print"/>
          <a:srcRect l="3798" t="5063" r="10759" b="12658"/>
          <a:stretch>
            <a:fillRect/>
          </a:stretch>
        </p:blipFill>
        <p:spPr bwMode="auto">
          <a:xfrm>
            <a:off x="5764415" y="2914230"/>
            <a:ext cx="3759426" cy="464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В гостях у сказки</a:t>
            </a:r>
            <a:br>
              <a:rPr lang="ru-RU" dirty="0" smtClean="0"/>
            </a:br>
            <a:r>
              <a:rPr lang="ru-RU" sz="2200" dirty="0" smtClean="0"/>
              <a:t>(герои сказок, мультфильмов и фильмов)</a:t>
            </a:r>
            <a:endParaRPr lang="ru-RU" sz="2200" dirty="0"/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3074" name="Picture 2" descr="E:\фото в папку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732776"/>
            <a:ext cx="4511308" cy="2835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E:\фото в папку\14-14.jpg"/>
          <p:cNvPicPr>
            <a:picLocks noChangeAspect="1" noChangeArrowheads="1"/>
          </p:cNvPicPr>
          <p:nvPr/>
        </p:nvPicPr>
        <p:blipFill>
          <a:blip r:embed="rId4" cstate="print"/>
          <a:srcRect t="11112" r="7693" b="3419"/>
          <a:stretch>
            <a:fillRect/>
          </a:stretch>
        </p:blipFill>
        <p:spPr bwMode="auto">
          <a:xfrm>
            <a:off x="4511276" y="1575250"/>
            <a:ext cx="3007501" cy="3938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E:\фото в папку\DSC_074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668" y="4647031"/>
            <a:ext cx="4654762" cy="2914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E:\фото в папку\DSC_0844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9215" y="4016925"/>
            <a:ext cx="3174624" cy="3544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фото в папку\IMG_8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593" y="157501"/>
            <a:ext cx="3163163" cy="4472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E:\фото в папку\IMG_8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436" y="3209127"/>
            <a:ext cx="3000396" cy="4156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E:\фото в папку\IMG_8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5675" y="157501"/>
            <a:ext cx="3163163" cy="4472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о в папку\IMG_8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5444" y="787615"/>
            <a:ext cx="4210527" cy="595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E:\фото в папку\IMG_8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591" y="787615"/>
            <a:ext cx="4210527" cy="595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792" y="0"/>
            <a:ext cx="9347227" cy="150019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Экскурсия в музей шоколада № 2</a:t>
            </a:r>
            <a:br>
              <a:rPr lang="ru-RU" dirty="0" smtClean="0"/>
            </a:br>
            <a:r>
              <a:rPr lang="ru-RU" dirty="0" smtClean="0"/>
              <a:t>Шоколадный Кондитер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672" y="1774456"/>
            <a:ext cx="8571455" cy="5343293"/>
          </a:xfrm>
        </p:spPr>
        <p:txBody>
          <a:bodyPr>
            <a:normAutofit/>
          </a:bodyPr>
          <a:lstStyle/>
          <a:p>
            <a:pPr lvl="0" algn="just"/>
            <a:r>
              <a:rPr lang="ru-RU" sz="2400" dirty="0" smtClean="0"/>
              <a:t>лекция о производстве шоколада (с дегустацией и викториной с призами)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Изготовление шоколадного леденца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Горячий шоколад с </a:t>
            </a:r>
            <a:r>
              <a:rPr lang="ru-RU" sz="2300" dirty="0" err="1" smtClean="0">
                <a:latin typeface="Monotype Corsiva" pitchFamily="66" charset="0"/>
              </a:rPr>
              <a:t>маршмеллоу</a:t>
            </a:r>
            <a:r>
              <a:rPr lang="ru-RU" sz="2300" dirty="0" smtClean="0">
                <a:latin typeface="Monotype Corsiva" pitchFamily="66" charset="0"/>
              </a:rPr>
              <a:t> 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Стоимость: 1250 руб./чел.(группа от 10 человек)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Продолжительность программы 1,5 часа </a:t>
            </a:r>
            <a:endParaRPr lang="ru-RU" sz="2300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9" name="Picture 2" descr="\\ws0\kadri\ws577\My Documents\отправить кому-то\распечатать попсы\плитка мульти.jpg"/>
          <p:cNvPicPr>
            <a:picLocks noChangeAspect="1" noChangeArrowheads="1"/>
          </p:cNvPicPr>
          <p:nvPr/>
        </p:nvPicPr>
        <p:blipFill>
          <a:blip r:embed="rId4" cstate="print"/>
          <a:srcRect t="22500" b="19999"/>
          <a:stretch>
            <a:fillRect/>
          </a:stretch>
        </p:blipFill>
        <p:spPr bwMode="auto">
          <a:xfrm>
            <a:off x="4632320" y="4423573"/>
            <a:ext cx="4527685" cy="2454508"/>
          </a:xfrm>
          <a:prstGeom prst="rect">
            <a:avLst/>
          </a:prstGeom>
          <a:noFill/>
        </p:spPr>
      </p:pic>
      <p:pic>
        <p:nvPicPr>
          <p:cNvPr id="2050" name="Picture 2" descr="&amp;Kcy;&amp;acy;&amp;rcy;&amp;tcy;&amp;icy;&amp;ncy;&amp;kcy;&amp;icy; &amp;pcy;&amp;ocy; &amp;zcy;&amp;acy;&amp;pcy;&amp;rcy;&amp;ocy;&amp;scy;&amp;ucy; &amp;gcy;&amp;ocy;&amp;rcy;&amp;yacy;&amp;chcy;&amp;icy;&amp;jcy; &amp;shcy;&amp;ocy;&amp;kcy;&amp;ocy;&amp;lcy;&amp;acy;&amp;dcy; &amp;scy; &amp;mcy;&amp;acy;&amp;rcy;&amp;shcy;&amp;mcy;&amp;iecy;&amp;lcy;&amp;lcy;&amp;ocy;&amp;u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106" y="4495011"/>
            <a:ext cx="3071834" cy="285752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Ростовые куклы</a:t>
            </a:r>
            <a:br>
              <a:rPr lang="ru-RU" dirty="0" smtClean="0"/>
            </a:br>
            <a:r>
              <a:rPr lang="ru-RU" dirty="0" smtClean="0"/>
              <a:t>Маша и Медведь</a:t>
            </a:r>
            <a:endParaRPr lang="ru-RU" dirty="0"/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6146" name="Picture 2" descr="E:\фото в папку\фото обложк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050" y="1890304"/>
            <a:ext cx="5156558" cy="551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E:\фото в папку\IMG_195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7328" y="1654012"/>
            <a:ext cx="3947376" cy="496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52860"/>
            <a:ext cx="8465609" cy="927441"/>
          </a:xfrm>
        </p:spPr>
        <p:txBody>
          <a:bodyPr/>
          <a:lstStyle/>
          <a:p>
            <a:pPr algn="ctr"/>
            <a:r>
              <a:rPr lang="ru-RU" dirty="0" smtClean="0"/>
              <a:t>Меню фабрики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67049" y="1643774"/>
          <a:ext cx="4728487" cy="33668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90546"/>
                <a:gridCol w="1837941"/>
              </a:tblGrid>
              <a:tr h="318692"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latin typeface="Monotype Corsiva" pitchFamily="66" charset="0"/>
                        </a:rPr>
                        <a:t>Наименование</a:t>
                      </a:r>
                      <a:endParaRPr lang="ru-RU" sz="2100" b="1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latin typeface="Monotype Corsiva" pitchFamily="66" charset="0"/>
                        </a:rPr>
                        <a:t>Стоимость</a:t>
                      </a:r>
                      <a:endParaRPr lang="ru-RU" sz="2100" b="1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</a:tr>
              <a:tr h="1835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latin typeface="Monotype Corsiva" pitchFamily="66" charset="0"/>
                        </a:rPr>
                        <a:t>Салаты</a:t>
                      </a:r>
                      <a:endParaRPr lang="ru-RU" sz="2100" b="1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136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Monotype Corsiva" pitchFamily="66" charset="0"/>
                        </a:rPr>
                        <a:t>Оливье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 smtClean="0">
                          <a:latin typeface="Monotype Corsiva" pitchFamily="66" charset="0"/>
                        </a:rPr>
                        <a:t>200 гр. </a:t>
                      </a:r>
                      <a:r>
                        <a:rPr lang="ru-RU" sz="2100" b="1" dirty="0" smtClean="0">
                          <a:latin typeface="Monotype Corsiva" pitchFamily="66" charset="0"/>
                        </a:rPr>
                        <a:t>250 руб.</a:t>
                      </a:r>
                      <a:endParaRPr lang="ru-RU" sz="2100" b="1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</a:tr>
              <a:tr h="199132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Monotype Corsiva" pitchFamily="66" charset="0"/>
                        </a:rPr>
                        <a:t>Крабовый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dirty="0" smtClean="0">
                          <a:latin typeface="Monotype Corsiva" pitchFamily="66" charset="0"/>
                        </a:rPr>
                        <a:t>200 гр. </a:t>
                      </a:r>
                      <a:r>
                        <a:rPr lang="ru-RU" sz="2100" b="1" dirty="0" smtClean="0">
                          <a:latin typeface="Monotype Corsiva" pitchFamily="66" charset="0"/>
                        </a:rPr>
                        <a:t>200 руб.</a:t>
                      </a:r>
                    </a:p>
                  </a:txBody>
                  <a:tcPr marL="106935" marR="106935" marT="50408" marB="50408"/>
                </a:tc>
              </a:tr>
              <a:tr h="278342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Monotype Corsiva" pitchFamily="66" charset="0"/>
                        </a:rPr>
                        <a:t>Витаминный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dirty="0" smtClean="0">
                          <a:latin typeface="Monotype Corsiva" pitchFamily="66" charset="0"/>
                        </a:rPr>
                        <a:t>200 гр. </a:t>
                      </a:r>
                      <a:r>
                        <a:rPr lang="ru-RU" sz="2100" b="1" dirty="0" smtClean="0">
                          <a:latin typeface="Monotype Corsiva" pitchFamily="66" charset="0"/>
                        </a:rPr>
                        <a:t>180 руб.</a:t>
                      </a:r>
                    </a:p>
                  </a:txBody>
                  <a:tcPr marL="106935" marR="106935" marT="50408" marB="50408"/>
                </a:tc>
              </a:tr>
              <a:tr h="214676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Monotype Corsiva" pitchFamily="66" charset="0"/>
                        </a:rPr>
                        <a:t>Фруктовый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dirty="0" smtClean="0">
                          <a:latin typeface="Monotype Corsiva" pitchFamily="66" charset="0"/>
                        </a:rPr>
                        <a:t>200 гр. </a:t>
                      </a:r>
                      <a:r>
                        <a:rPr lang="ru-RU" sz="2100" b="1" dirty="0" smtClean="0">
                          <a:latin typeface="Monotype Corsiva" pitchFamily="66" charset="0"/>
                        </a:rPr>
                        <a:t>300 руб.</a:t>
                      </a:r>
                    </a:p>
                  </a:txBody>
                  <a:tcPr marL="106935" marR="106935" marT="50408" marB="50408"/>
                </a:tc>
              </a:tr>
              <a:tr h="222448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Monotype Corsiva" pitchFamily="66" charset="0"/>
                        </a:rPr>
                        <a:t>Столичный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dirty="0" smtClean="0">
                          <a:latin typeface="Monotype Corsiva" pitchFamily="66" charset="0"/>
                        </a:rPr>
                        <a:t>200 гр. </a:t>
                      </a:r>
                      <a:r>
                        <a:rPr lang="ru-RU" sz="2100" b="1" dirty="0" smtClean="0">
                          <a:latin typeface="Monotype Corsiva" pitchFamily="66" charset="0"/>
                        </a:rPr>
                        <a:t>250 руб.</a:t>
                      </a:r>
                    </a:p>
                  </a:txBody>
                  <a:tcPr marL="106935" marR="106935" marT="50408" marB="50408"/>
                </a:tc>
              </a:tr>
              <a:tr h="237992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latin typeface="Monotype Corsiva" pitchFamily="66" charset="0"/>
                        </a:rPr>
                        <a:t>Мясной салат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dirty="0" smtClean="0">
                          <a:latin typeface="Monotype Corsiva" pitchFamily="66" charset="0"/>
                        </a:rPr>
                        <a:t>200 гр. </a:t>
                      </a:r>
                      <a:r>
                        <a:rPr lang="ru-RU" sz="2100" b="1" dirty="0" smtClean="0">
                          <a:latin typeface="Monotype Corsiva" pitchFamily="66" charset="0"/>
                        </a:rPr>
                        <a:t>300 руб.</a:t>
                      </a:r>
                    </a:p>
                  </a:txBody>
                  <a:tcPr marL="106935" marR="106935" marT="50408" marB="50408"/>
                </a:tc>
              </a:tr>
            </a:tbl>
          </a:graphicData>
        </a:graphic>
      </p:graphicFrame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060948" y="4280697"/>
          <a:ext cx="4260680" cy="3014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42463"/>
                <a:gridCol w="2018217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Monotype Corsiva" pitchFamily="66" charset="0"/>
                        </a:rPr>
                        <a:t>Наименование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Monotype Corsiva" pitchFamily="66" charset="0"/>
                        </a:rPr>
                        <a:t> Стоимость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</a:tr>
              <a:tr h="26422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latin typeface="Monotype Corsiva" pitchFamily="66" charset="0"/>
                        </a:rPr>
                        <a:t>Холодные закуски</a:t>
                      </a:r>
                      <a:endParaRPr lang="ru-RU" sz="2100" b="1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0554"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Monotype Corsiva" pitchFamily="66" charset="0"/>
                        </a:rPr>
                        <a:t>Мясная тарелка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Monotype Corsiva" pitchFamily="66" charset="0"/>
                        </a:rPr>
                        <a:t>800 гр. </a:t>
                      </a:r>
                      <a:r>
                        <a:rPr lang="ru-RU" sz="2100" b="1" dirty="0">
                          <a:latin typeface="Monotype Corsiva" pitchFamily="66" charset="0"/>
                        </a:rPr>
                        <a:t>1600 руб.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  <a:tr h="267134">
                <a:tc>
                  <a:txBody>
                    <a:bodyPr/>
                    <a:lstStyle/>
                    <a:p>
                      <a:r>
                        <a:rPr lang="ru-RU" sz="2100">
                          <a:latin typeface="Monotype Corsiva" pitchFamily="66" charset="0"/>
                        </a:rPr>
                        <a:t>Овощная тарелка </a:t>
                      </a:r>
                      <a:endParaRPr lang="ru-RU" sz="210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Monotype Corsiva" pitchFamily="66" charset="0"/>
                        </a:rPr>
                        <a:t>1500 гр. </a:t>
                      </a:r>
                      <a:r>
                        <a:rPr lang="ru-RU" sz="2100" b="1" dirty="0">
                          <a:latin typeface="Monotype Corsiva" pitchFamily="66" charset="0"/>
                        </a:rPr>
                        <a:t>1000 руб.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  <a:tr h="190838">
                <a:tc>
                  <a:txBody>
                    <a:bodyPr/>
                    <a:lstStyle/>
                    <a:p>
                      <a:r>
                        <a:rPr lang="ru-RU" sz="2100">
                          <a:latin typeface="Monotype Corsiva" pitchFamily="66" charset="0"/>
                        </a:rPr>
                        <a:t>Рыбная тарелка</a:t>
                      </a:r>
                      <a:endParaRPr lang="ru-RU" sz="210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Monotype Corsiva" pitchFamily="66" charset="0"/>
                        </a:rPr>
                        <a:t>300 гр. </a:t>
                      </a:r>
                      <a:r>
                        <a:rPr lang="ru-RU" sz="2100" b="1" dirty="0">
                          <a:latin typeface="Monotype Corsiva" pitchFamily="66" charset="0"/>
                        </a:rPr>
                        <a:t>1300 руб. 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  <a:tr h="185980">
                <a:tc>
                  <a:txBody>
                    <a:bodyPr/>
                    <a:lstStyle/>
                    <a:p>
                      <a:r>
                        <a:rPr lang="ru-RU" sz="2100">
                          <a:latin typeface="Monotype Corsiva" pitchFamily="66" charset="0"/>
                        </a:rPr>
                        <a:t>Сырная тарелка</a:t>
                      </a:r>
                      <a:endParaRPr lang="ru-RU" sz="210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Monotype Corsiva" pitchFamily="66" charset="0"/>
                        </a:rPr>
                        <a:t>300 гр. </a:t>
                      </a:r>
                      <a:r>
                        <a:rPr lang="ru-RU" sz="2100" b="1" dirty="0">
                          <a:latin typeface="Monotype Corsiva" pitchFamily="66" charset="0"/>
                        </a:rPr>
                        <a:t>1400 руб.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  <a:tr h="252560">
                <a:tc>
                  <a:txBody>
                    <a:bodyPr/>
                    <a:lstStyle/>
                    <a:p>
                      <a:r>
                        <a:rPr lang="ru-RU" sz="2100">
                          <a:latin typeface="Monotype Corsiva" pitchFamily="66" charset="0"/>
                        </a:rPr>
                        <a:t>Фруктовая тарелка</a:t>
                      </a:r>
                      <a:endParaRPr lang="ru-RU" sz="210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latin typeface="Monotype Corsiva" pitchFamily="66" charset="0"/>
                        </a:rPr>
                        <a:t>1500 гр. </a:t>
                      </a:r>
                      <a:r>
                        <a:rPr lang="ru-RU" sz="2100" b="1" dirty="0">
                          <a:latin typeface="Monotype Corsiva" pitchFamily="66" charset="0"/>
                        </a:rPr>
                        <a:t>1200 руб.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  <a:tr h="247702"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Monotype Corsiva" pitchFamily="66" charset="0"/>
                        </a:rPr>
                        <a:t>Детские сэндвичи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 smtClean="0">
                          <a:latin typeface="Monotype Corsiva" pitchFamily="66" charset="0"/>
                        </a:rPr>
                        <a:t>2 шт.</a:t>
                      </a:r>
                      <a:r>
                        <a:rPr lang="ru-RU" sz="2100" dirty="0">
                          <a:latin typeface="Monotype Corsiva" pitchFamily="66" charset="0"/>
                        </a:rPr>
                        <a:t> </a:t>
                      </a:r>
                      <a:r>
                        <a:rPr lang="ru-RU" sz="2100" b="1" dirty="0">
                          <a:latin typeface="Monotype Corsiva" pitchFamily="66" charset="0"/>
                        </a:rPr>
                        <a:t>150 руб.</a:t>
                      </a:r>
                      <a:r>
                        <a:rPr lang="ru-RU" sz="2100" dirty="0">
                          <a:latin typeface="Monotype Corsiva" pitchFamily="66" charset="0"/>
                        </a:rPr>
                        <a:t> 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</a:tbl>
          </a:graphicData>
        </a:graphic>
      </p:graphicFrame>
      <p:pic>
        <p:nvPicPr>
          <p:cNvPr id="1026" name="Picture 2" descr="\\Ws03\Dt\ws577\Desktop\Жукова Юлия\еда(фуршеты,тарелки и т.д.)\фото еды\47434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164" y="5961459"/>
            <a:ext cx="2131990" cy="1599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\\Ws03\Dt\ws577\Desktop\Жукова Юлия\еда(фуршеты,тарелки и т.д.)\фото еды\овощ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8336" y="1065987"/>
            <a:ext cx="2438622" cy="171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\\Ws03\Dt\ws577\Desktop\Жукова Юлия\еда(фуршеты,тарелки и т.д.)\фото еды\сэндвич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8072" y="2709061"/>
            <a:ext cx="2428892" cy="156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\\Ws03\Dt\ws577\Desktop\Жукова Юлия\еда(фуршеты,тарелки и т.д.)\фото еды\fruits.jpg"/>
          <p:cNvPicPr>
            <a:picLocks noChangeAspect="1" noChangeArrowheads="1"/>
          </p:cNvPicPr>
          <p:nvPr/>
        </p:nvPicPr>
        <p:blipFill>
          <a:blip r:embed="rId6" cstate="print"/>
          <a:srcRect l="11867" r="4581"/>
          <a:stretch>
            <a:fillRect/>
          </a:stretch>
        </p:blipFill>
        <p:spPr bwMode="auto">
          <a:xfrm>
            <a:off x="2632056" y="5910919"/>
            <a:ext cx="2071702" cy="1650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766053"/>
              </p:ext>
            </p:extLst>
          </p:nvPr>
        </p:nvGraphicFramePr>
        <p:xfrm>
          <a:off x="203164" y="208731"/>
          <a:ext cx="3508796" cy="23493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95198"/>
                <a:gridCol w="1713598"/>
              </a:tblGrid>
              <a:tr h="258217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Monotype Corsiva" pitchFamily="66" charset="0"/>
                        </a:rPr>
                        <a:t>Наименование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Monotype Corsiva" pitchFamily="66" charset="0"/>
                        </a:rPr>
                        <a:t>Стоимость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</a:tr>
              <a:tr h="48030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Monotype Corsiva" pitchFamily="66" charset="0"/>
                        </a:rPr>
                        <a:t>Пицца </a:t>
                      </a:r>
                      <a:r>
                        <a:rPr lang="ru-RU" sz="2100" b="1" baseline="0" dirty="0" smtClean="0">
                          <a:solidFill>
                            <a:schemeClr val="tx1"/>
                          </a:solidFill>
                          <a:latin typeface="Monotype Corsiva" pitchFamily="66" charset="0"/>
                        </a:rPr>
                        <a:t> (1 порция = 2 кусочка)</a:t>
                      </a:r>
                      <a:r>
                        <a:rPr lang="ru-RU" sz="2100" dirty="0">
                          <a:solidFill>
                            <a:schemeClr val="tx1"/>
                          </a:solidFill>
                          <a:latin typeface="Monotype Corsiva" pitchFamily="66" charset="0"/>
                        </a:rPr>
                        <a:t> </a:t>
                      </a: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472D00"/>
                        </a:solidFill>
                        <a:latin typeface="Monotype Corsiva" pitchFamily="66" charset="0"/>
                      </a:endParaRPr>
                    </a:p>
                  </a:txBody>
                  <a:tcPr marL="19050" marR="19050" marT="19050" marB="19050" anchor="ctr"/>
                </a:tc>
              </a:tr>
              <a:tr h="1896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</a:rPr>
                        <a:t>Вегетарианская</a:t>
                      </a:r>
                      <a:r>
                        <a:rPr lang="ru-RU" sz="2100" dirty="0">
                          <a:solidFill>
                            <a:schemeClr val="tx1"/>
                          </a:solidFill>
                          <a:latin typeface="Monotype Corsiva" pitchFamily="66" charset="0"/>
                        </a:rPr>
                        <a:t> 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Monotype Corsiva" pitchFamily="66" charset="0"/>
                        </a:rPr>
                        <a:t>250 руб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Monotype Corsiva" pitchFamily="66" charset="0"/>
                        </a:rPr>
                        <a:t>. 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  <a:tr h="327711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</a:rPr>
                        <a:t>Классическая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Monotype Corsiva" pitchFamily="66" charset="0"/>
                        </a:rPr>
                        <a:t>250 руб.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  <a:tr h="13316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</a:rPr>
                        <a:t>Пепперони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Monotype Corsiva" pitchFamily="66" charset="0"/>
                        </a:rPr>
                        <a:t>250 руб.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  <a:tr h="199740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Monotype Corsiva" pitchFamily="66" charset="0"/>
                        </a:rPr>
                        <a:t>Маргарита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Monotype Corsiva" pitchFamily="66" charset="0"/>
                        </a:rPr>
                        <a:t>250 руб.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89378" y="1494615"/>
          <a:ext cx="5430281" cy="3637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47797"/>
                <a:gridCol w="1982484"/>
              </a:tblGrid>
              <a:tr h="258217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Наименование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Стоимость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</a:tr>
              <a:tr h="26598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/>
                        <a:t>Горячие </a:t>
                      </a:r>
                      <a:r>
                        <a:rPr lang="ru-RU" sz="2100" b="1" dirty="0" smtClean="0"/>
                        <a:t>блюда</a:t>
                      </a:r>
                      <a:r>
                        <a:rPr lang="ru-RU" sz="2100" dirty="0"/>
                        <a:t> 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2100" dirty="0"/>
                        <a:t>Шашлык </a:t>
                      </a:r>
                      <a:r>
                        <a:rPr lang="ru-RU" sz="2100" dirty="0" err="1"/>
                        <a:t>куринный</a:t>
                      </a:r>
                      <a:r>
                        <a:rPr lang="ru-RU" sz="2100" dirty="0"/>
                        <a:t> на шпажке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/>
                        <a:t>100 гр. </a:t>
                      </a:r>
                      <a:r>
                        <a:rPr lang="ru-RU" sz="2100" b="1" dirty="0"/>
                        <a:t>250 руб.</a:t>
                      </a:r>
                      <a:r>
                        <a:rPr lang="ru-RU" sz="2100" dirty="0"/>
                        <a:t> 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2100"/>
                        <a:t>Весёлые ежики с кетчупом</a:t>
                      </a:r>
                      <a:endParaRPr lang="ru-RU" sz="210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/>
                        <a:t>2 шт. </a:t>
                      </a:r>
                      <a:r>
                        <a:rPr lang="ru-RU" sz="2100" b="1" dirty="0" smtClean="0"/>
                        <a:t>150 </a:t>
                      </a:r>
                      <a:r>
                        <a:rPr lang="ru-RU" sz="2100" b="1" dirty="0"/>
                        <a:t>руб.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  <a:tr h="251415">
                <a:tc>
                  <a:txBody>
                    <a:bodyPr/>
                    <a:lstStyle/>
                    <a:p>
                      <a:r>
                        <a:rPr lang="ru-RU" sz="2100" dirty="0"/>
                        <a:t>Детская люля-кебаб на шпажке с кетчупом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/>
                        <a:t>160 гр. </a:t>
                      </a:r>
                      <a:r>
                        <a:rPr lang="ru-RU" sz="2100" b="1" dirty="0" smtClean="0"/>
                        <a:t>200 </a:t>
                      </a:r>
                      <a:r>
                        <a:rPr lang="ru-RU" sz="2100" b="1" dirty="0"/>
                        <a:t>руб.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  <a:tr h="212269">
                <a:tc>
                  <a:txBody>
                    <a:bodyPr/>
                    <a:lstStyle/>
                    <a:p>
                      <a:r>
                        <a:rPr lang="ru-RU" sz="2100"/>
                        <a:t>Шашлык из рыбы</a:t>
                      </a:r>
                      <a:endParaRPr lang="ru-RU" sz="210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/>
                        <a:t>100 гр. </a:t>
                      </a:r>
                      <a:r>
                        <a:rPr lang="ru-RU" sz="2100" b="1" dirty="0"/>
                        <a:t>400 руб. 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2100"/>
                        <a:t>Блинчики с мясом (со сметаной)</a:t>
                      </a:r>
                      <a:endParaRPr lang="ru-RU" sz="210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/>
                        <a:t>1 порция </a:t>
                      </a:r>
                      <a:r>
                        <a:rPr lang="ru-RU" sz="2100" b="1" dirty="0"/>
                        <a:t>200 руб.</a:t>
                      </a:r>
                      <a:r>
                        <a:rPr lang="ru-RU" sz="2100" dirty="0"/>
                        <a:t> 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2100"/>
                        <a:t>Мясо по-французски</a:t>
                      </a:r>
                      <a:endParaRPr lang="ru-RU" sz="210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/>
                        <a:t>200 гр. </a:t>
                      </a:r>
                      <a:r>
                        <a:rPr lang="ru-RU" sz="2100" b="1" dirty="0"/>
                        <a:t>400 руб.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2100" dirty="0" err="1"/>
                        <a:t>Наггетсы</a:t>
                      </a:r>
                      <a:r>
                        <a:rPr lang="ru-RU" sz="2100" dirty="0"/>
                        <a:t> (куриные)</a:t>
                      </a:r>
                      <a:endParaRPr lang="ru-RU" sz="2100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/>
                        <a:t>150 гр. </a:t>
                      </a:r>
                      <a:r>
                        <a:rPr lang="ru-RU" sz="2100" b="1" dirty="0"/>
                        <a:t>250 руб. 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Monotype Corsiva" pitchFamily="66" charset="0"/>
                      </a:endParaRPr>
                    </a:p>
                  </a:txBody>
                  <a:tcPr marL="22278" marR="22278" marT="21004" marB="21004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89378" y="5209391"/>
          <a:ext cx="5430281" cy="2231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0188"/>
                <a:gridCol w="1810093"/>
              </a:tblGrid>
              <a:tr h="142876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Monotype Corsiva" pitchFamily="66" charset="0"/>
                        </a:rPr>
                        <a:t>Наименование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Monotype Corsiva" pitchFamily="66" charset="0"/>
                        </a:rPr>
                        <a:t>Стоимость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</a:tr>
              <a:tr h="150648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Гарниры</a:t>
                      </a: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rgbClr val="472D00"/>
                        </a:solidFill>
                        <a:latin typeface="+mn-lt"/>
                      </a:endParaRPr>
                    </a:p>
                  </a:txBody>
                  <a:tcPr marL="19050" marR="19050" marT="19050" marB="19050" anchor="ctr"/>
                </a:tc>
              </a:tr>
              <a:tr h="217228">
                <a:tc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Картофель по-деревенски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150 гр. 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200 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руб.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212370">
                <a:tc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Картофельное пюре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200 гр. 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150 руб.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2100">
                          <a:solidFill>
                            <a:schemeClr val="tx1"/>
                          </a:solidFill>
                          <a:latin typeface="+mn-lt"/>
                        </a:rPr>
                        <a:t>Картофель фри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150 гр. 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200 руб.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131216">
                <a:tc>
                  <a:txBody>
                    <a:bodyPr/>
                    <a:lstStyle/>
                    <a:p>
                      <a:r>
                        <a:rPr lang="ru-RU" sz="2100">
                          <a:solidFill>
                            <a:schemeClr val="tx1"/>
                          </a:solidFill>
                          <a:latin typeface="+mn-lt"/>
                        </a:rPr>
                        <a:t>Рис с куркумой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150 гр. 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150 руб.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</a:tbl>
          </a:graphicData>
        </a:graphic>
      </p:graphicFrame>
      <p:pic>
        <p:nvPicPr>
          <p:cNvPr id="2050" name="Picture 2" descr="\\Ws03\Dt\ws577\Desktop\Жукова Юлия\еда(фуршеты,тарелки и т.д.)\фото еды\пицца ассор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3824" y="0"/>
            <a:ext cx="3278166" cy="1507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\\Ws03\Dt\ws577\Desktop\Жукова Юлия\еда(фуршеты,тарелки и т.д.)\фото еды\ёжики.jpg"/>
          <p:cNvPicPr>
            <a:picLocks noChangeAspect="1" noChangeArrowheads="1"/>
          </p:cNvPicPr>
          <p:nvPr/>
        </p:nvPicPr>
        <p:blipFill>
          <a:blip r:embed="rId3" cstate="print"/>
          <a:srcRect r="14062"/>
          <a:stretch>
            <a:fillRect/>
          </a:stretch>
        </p:blipFill>
        <p:spPr bwMode="auto">
          <a:xfrm>
            <a:off x="2417742" y="2566185"/>
            <a:ext cx="1571636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\\Ws03\Dt\ws577\Desktop\Жукова Юлия\еда(фуршеты,тарелки и т.д.)\фото еды\наггетсы и картофель + салат.jpg"/>
          <p:cNvPicPr>
            <a:picLocks noChangeAspect="1" noChangeArrowheads="1"/>
          </p:cNvPicPr>
          <p:nvPr/>
        </p:nvPicPr>
        <p:blipFill>
          <a:blip r:embed="rId4" cstate="print"/>
          <a:srcRect t="14839"/>
          <a:stretch>
            <a:fillRect/>
          </a:stretch>
        </p:blipFill>
        <p:spPr bwMode="auto">
          <a:xfrm>
            <a:off x="116090" y="5137954"/>
            <a:ext cx="3794094" cy="2423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\\Ws03\Dt\ws577\Desktop\Жукова Юлия\еда(фуршеты,тарелки и т.д.)\фото еды\блины.jpg"/>
          <p:cNvPicPr>
            <a:picLocks noChangeAspect="1" noChangeArrowheads="1"/>
          </p:cNvPicPr>
          <p:nvPr/>
        </p:nvPicPr>
        <p:blipFill>
          <a:blip r:embed="rId5" cstate="print"/>
          <a:srcRect b="6390"/>
          <a:stretch>
            <a:fillRect/>
          </a:stretch>
        </p:blipFill>
        <p:spPr bwMode="auto">
          <a:xfrm>
            <a:off x="203164" y="3066251"/>
            <a:ext cx="2289443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\\Ws03\Dt\ws577\Desktop\Жукова Юлия\еда(фуршеты,тарелки и т.д.)\фото еды\блинчики шоко.jpg"/>
          <p:cNvPicPr>
            <a:picLocks noChangeAspect="1" noChangeArrowheads="1"/>
          </p:cNvPicPr>
          <p:nvPr/>
        </p:nvPicPr>
        <p:blipFill>
          <a:blip r:embed="rId2" cstate="print"/>
          <a:srcRect b="14736"/>
          <a:stretch>
            <a:fillRect/>
          </a:stretch>
        </p:blipFill>
        <p:spPr bwMode="auto">
          <a:xfrm>
            <a:off x="131726" y="3852069"/>
            <a:ext cx="2643206" cy="1676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3313838" cy="3679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409"/>
                <a:gridCol w="1536429"/>
              </a:tblGrid>
              <a:tr h="336981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Monotype Corsiva" pitchFamily="66" charset="0"/>
                        </a:rPr>
                        <a:t>Наименование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Monotype Corsiva" pitchFamily="66" charset="0"/>
                        </a:rPr>
                        <a:t>Стоимость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</a:tr>
              <a:tr h="201877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Мини 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пирожки</a:t>
                      </a: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457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 </a:t>
                      </a: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капустой 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 шт. 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35 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руб.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335037">
                <a:tc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С яблоками 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 шт. 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35 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руб.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187303">
                <a:tc>
                  <a:txBody>
                    <a:bodyPr/>
                    <a:lstStyle/>
                    <a:p>
                      <a:r>
                        <a:rPr lang="ru-RU" sz="2100">
                          <a:solidFill>
                            <a:schemeClr val="tx1"/>
                          </a:solidFill>
                          <a:latin typeface="+mn-lt"/>
                        </a:rPr>
                        <a:t>С мясом 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 шт. 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45 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руб.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182445">
                <a:tc>
                  <a:txBody>
                    <a:bodyPr/>
                    <a:lstStyle/>
                    <a:p>
                      <a:r>
                        <a:rPr lang="ru-RU" sz="2100">
                          <a:solidFill>
                            <a:schemeClr val="tx1"/>
                          </a:solidFill>
                          <a:latin typeface="+mn-lt"/>
                        </a:rPr>
                        <a:t>С картошкой 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 шт. 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35 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руб.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106149">
                <a:tc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С повидлом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 шт. 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35 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руб. 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10614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Плюшки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pPr algn="r"/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106149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 маком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 шт. 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35 руб.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106149">
                <a:tc>
                  <a:txBody>
                    <a:bodyPr/>
                    <a:lstStyle/>
                    <a:p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 сахаром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1шт. 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35 руб.</a:t>
                      </a:r>
                      <a:endParaRPr lang="ru-RU" sz="2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417874" y="1919727"/>
          <a:ext cx="6133765" cy="56415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11501"/>
                <a:gridCol w="171975"/>
                <a:gridCol w="2350289"/>
              </a:tblGrid>
              <a:tr h="209726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Monotype Corsiva" pitchFamily="66" charset="0"/>
                        </a:rPr>
                        <a:t>Наименование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dirty="0" smtClean="0">
                          <a:latin typeface="Monotype Corsiva" pitchFamily="66" charset="0"/>
                        </a:rPr>
                        <a:t>Стоимость</a:t>
                      </a:r>
                      <a:endParaRPr lang="ru-RU" sz="2100" dirty="0">
                        <a:latin typeface="Monotype Corsiva" pitchFamily="66" charset="0"/>
                      </a:endParaRPr>
                    </a:p>
                  </a:txBody>
                  <a:tcPr marL="106935" marR="106935" marT="50408" marB="5040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498">
                <a:tc gridSpan="3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Десерты</a:t>
                      </a: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764">
                <a:tc gridSpan="2"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Блинчики с мороженным, декорированные шоколадом</a:t>
                      </a: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2 </a:t>
                      </a:r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шт./200 </a:t>
                      </a: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гр. 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200 руб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. 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102056">
                <a:tc gridSpan="2"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Веселое мороженое </a:t>
                      </a:r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(3 шарика)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150 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руб. 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97198">
                <a:tc gridSpan="2">
                  <a:txBody>
                    <a:bodyPr/>
                    <a:lstStyle/>
                    <a:p>
                      <a:r>
                        <a:rPr lang="ru-RU" sz="21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Мини-кексики</a:t>
                      </a:r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с шоколадом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 </a:t>
                      </a: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шт. 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400 руб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. 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163778">
                <a:tc gridSpan="2"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Сладкий стол</a:t>
                      </a:r>
                      <a:r>
                        <a:rPr lang="ru-RU" sz="2100" i="1" dirty="0">
                          <a:solidFill>
                            <a:schemeClr val="tx1"/>
                          </a:solidFill>
                          <a:latin typeface="+mn-lt"/>
                        </a:rPr>
                        <a:t> (чай, конфеты в ассортименте, безе)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270 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руб</a:t>
                      </a:r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./1</a:t>
                      </a:r>
                      <a:r>
                        <a:rPr lang="ru-RU" sz="21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чел.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Фруктовые шашлычки </a:t>
                      </a: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100 гр. 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150 руб. 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Блинчики с творогом </a:t>
                      </a:r>
                      <a:r>
                        <a:rPr lang="ru-RU" sz="2100" i="1" dirty="0">
                          <a:solidFill>
                            <a:schemeClr val="tx1"/>
                          </a:solidFill>
                          <a:latin typeface="+mn-lt"/>
                        </a:rPr>
                        <a:t>(с шоколадным соусом)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 порция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200 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руб. 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80628">
                <a:tc gridSpan="2"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Блинчики с бананами и шоколадным сиропом</a:t>
                      </a: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 порция 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200 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руб. 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184358">
                <a:tc gridSpan="2">
                  <a:txBody>
                    <a:bodyPr/>
                    <a:lstStyle/>
                    <a:p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Блинчики </a:t>
                      </a: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с </a:t>
                      </a:r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клубничным</a:t>
                      </a:r>
                      <a:r>
                        <a:rPr lang="ru-RU" sz="21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джемом </a:t>
                      </a:r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и шоколадным </a:t>
                      </a: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сиропом</a:t>
                      </a: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 порция 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250 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руб. 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73774">
                <a:tc gridSpan="2"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Тарталетки с фруктовым салатом</a:t>
                      </a: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 шт.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 60 руб. 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</a:tbl>
          </a:graphicData>
        </a:graphic>
      </p:graphicFrame>
      <p:pic>
        <p:nvPicPr>
          <p:cNvPr id="3074" name="Picture 2" descr="\\Ws03\Dt\ws577\Desktop\Жукова Юлия\еда(фуршеты,тарелки и т.д.)\фото еды\пирожки.jpg"/>
          <p:cNvPicPr>
            <a:picLocks noChangeAspect="1" noChangeArrowheads="1"/>
          </p:cNvPicPr>
          <p:nvPr/>
        </p:nvPicPr>
        <p:blipFill>
          <a:blip r:embed="rId3" cstate="print"/>
          <a:srcRect t="12520" b="7123"/>
          <a:stretch>
            <a:fillRect/>
          </a:stretch>
        </p:blipFill>
        <p:spPr bwMode="auto">
          <a:xfrm>
            <a:off x="6203956" y="0"/>
            <a:ext cx="3357586" cy="202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\\Ws03\Dt\ws577\Desktop\Жукова Юлия\еда(фуршеты,тарелки и т.д.)\фото еды\п.jpg"/>
          <p:cNvPicPr>
            <a:picLocks noChangeAspect="1" noChangeArrowheads="1"/>
          </p:cNvPicPr>
          <p:nvPr/>
        </p:nvPicPr>
        <p:blipFill>
          <a:blip r:embed="rId4" cstate="print"/>
          <a:srcRect l="48138" b="50331"/>
          <a:stretch>
            <a:fillRect/>
          </a:stretch>
        </p:blipFill>
        <p:spPr bwMode="auto">
          <a:xfrm>
            <a:off x="3346436" y="0"/>
            <a:ext cx="2714644" cy="194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\\Ws03\Dt\ws577\Desktop\Жукова Юлия\еда(фуршеты,тарелки и т.д.)\фото еды\фрукт шашлы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164" y="5495143"/>
            <a:ext cx="3101566" cy="206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4589" t="39269" r="49267" b="21669"/>
          <a:stretch>
            <a:fillRect/>
          </a:stretch>
        </p:blipFill>
        <p:spPr bwMode="auto">
          <a:xfrm>
            <a:off x="1346172" y="3852069"/>
            <a:ext cx="200026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923243"/>
          <a:ext cx="9490104" cy="3793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3063"/>
                <a:gridCol w="2727041"/>
              </a:tblGrid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Наименование</a:t>
                      </a:r>
                      <a:endParaRPr lang="ru-RU" sz="2100" dirty="0"/>
                    </a:p>
                  </a:txBody>
                  <a:tcPr marL="106935" marR="106935" marT="50408" marB="504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 smtClean="0"/>
                        <a:t>Стоимость</a:t>
                      </a:r>
                      <a:endParaRPr lang="ru-RU" sz="2100" dirty="0"/>
                    </a:p>
                  </a:txBody>
                  <a:tcPr marL="106935" marR="106935" marT="50408" marB="50408"/>
                </a:tc>
              </a:tr>
              <a:tr h="48926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Напитки</a:t>
                      </a: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22278" marR="22278" marT="21004" marB="2100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5183">
                <a:tc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Соки в ассортименте, морс ягодный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 л. 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250 руб. 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522140">
                <a:tc>
                  <a:txBody>
                    <a:bodyPr/>
                    <a:lstStyle/>
                    <a:p>
                      <a:r>
                        <a:rPr lang="ru-RU" sz="2100">
                          <a:solidFill>
                            <a:schemeClr val="tx1"/>
                          </a:solidFill>
                          <a:latin typeface="+mn-lt"/>
                        </a:rPr>
                        <a:t>Чай черный, зеленый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150 мл. 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 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руб.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522140">
                <a:tc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Кофе 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150 мл. 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100 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руб. 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522140">
                <a:tc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Детское шампанское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0,75 л. 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350 руб. 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  <a:tr h="712197">
                <a:tc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Коктейль молочный / шоколадный / </a:t>
                      </a:r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клубничный/ </a:t>
                      </a: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ванильный </a:t>
                      </a:r>
                      <a:endParaRPr lang="ru-RU" sz="21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lang="ru-RU" sz="2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(</a:t>
                      </a:r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по желанию дети сами взбивают)</a:t>
                      </a:r>
                    </a:p>
                  </a:txBody>
                  <a:tcPr marL="22278" marR="22278" marT="21004" marB="21004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100" dirty="0">
                          <a:solidFill>
                            <a:schemeClr val="tx1"/>
                          </a:solidFill>
                          <a:latin typeface="+mn-lt"/>
                        </a:rPr>
                        <a:t>200 мл. </a:t>
                      </a:r>
                      <a:r>
                        <a:rPr lang="ru-RU" sz="21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150 </a:t>
                      </a:r>
                      <a:r>
                        <a:rPr lang="ru-RU" sz="2100" b="1" dirty="0">
                          <a:solidFill>
                            <a:schemeClr val="tx1"/>
                          </a:solidFill>
                          <a:latin typeface="+mn-lt"/>
                        </a:rPr>
                        <a:t>руб. </a:t>
                      </a:r>
                      <a:endParaRPr lang="ru-RU" sz="2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278" marR="22278" marT="21004" marB="21004" anchor="ctr"/>
                </a:tc>
              </a:tr>
            </a:tbl>
          </a:graphicData>
        </a:graphic>
      </p:graphicFrame>
      <p:pic>
        <p:nvPicPr>
          <p:cNvPr id="4098" name="Picture 2" descr="\\Ws03\Dt\ws577\Desktop\Жукова Юлия\еда(фуршеты,тарелки и т.д.)\фото еды\с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5130" y="0"/>
            <a:ext cx="2029313" cy="189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\\Ws03\Dt\ws577\Desktop\Жукова Юлия\еда(фуршеты,тарелки и т.д.)\фото еды\72728102_15949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354" y="0"/>
            <a:ext cx="2872042" cy="192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\\Ws03\Dt\ws577\Desktop\Жукова Юлия\еда(фуршеты,тарелки и т.д.)\фото еды\76345822_4287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4088" y="137293"/>
            <a:ext cx="1757348" cy="1757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\\Ws03\Dt\ws577\Desktop\Жукова Юлия\еда(фуршеты,тарелки и т.д.)\фото еды\3185935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51178">
            <a:off x="5769845" y="5754309"/>
            <a:ext cx="463031" cy="1780368"/>
          </a:xfrm>
          <a:prstGeom prst="rect">
            <a:avLst/>
          </a:prstGeom>
          <a:noFill/>
        </p:spPr>
      </p:pic>
      <p:pic>
        <p:nvPicPr>
          <p:cNvPr id="4102" name="Picture 6" descr="\\Ws03\Dt\ws577\Desktop\Жукова Юлия\еда(фуршеты,тарелки и т.д.)\фото еды\3084800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680373">
            <a:off x="3411164" y="5676459"/>
            <a:ext cx="500066" cy="1880610"/>
          </a:xfrm>
          <a:prstGeom prst="rect">
            <a:avLst/>
          </a:prstGeom>
          <a:noFill/>
        </p:spPr>
      </p:pic>
      <p:pic>
        <p:nvPicPr>
          <p:cNvPr id="4103" name="Picture 7" descr="\\Ws03\Dt\ws577\Desktop\Жукова Юлия\еда(фуршеты,тарелки и т.д.)\фото еды\3084756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8998775">
            <a:off x="8061344" y="5708908"/>
            <a:ext cx="500066" cy="1852355"/>
          </a:xfrm>
          <a:prstGeom prst="rect">
            <a:avLst/>
          </a:prstGeom>
          <a:noFill/>
        </p:spPr>
      </p:pic>
      <p:pic>
        <p:nvPicPr>
          <p:cNvPr id="4104" name="Picture 8" descr="\\Ws03\Dt\ws577\Desktop\Жукова Юлия\еда(фуршеты,тарелки и т.д.)\фото еды\0eb890388ee49f63dd4ab97e324a5de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033503">
            <a:off x="988982" y="5673454"/>
            <a:ext cx="500066" cy="18878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08731"/>
            <a:ext cx="9490103" cy="5702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Шоколадное меню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03164" y="994549"/>
          <a:ext cx="9072626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52861"/>
            <a:ext cx="8465609" cy="671044"/>
          </a:xfrm>
        </p:spPr>
        <p:txBody>
          <a:bodyPr/>
          <a:lstStyle/>
          <a:p>
            <a:pPr algn="ctr"/>
            <a:r>
              <a:rPr lang="ru-RU" dirty="0" smtClean="0"/>
              <a:t>Торты и пирожные</a:t>
            </a:r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0" y="1103313"/>
          <a:ext cx="9490104" cy="363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2976"/>
                <a:gridCol w="21271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/>
                        <a:t>Наименование</a:t>
                      </a:r>
                      <a:endParaRPr lang="ru-RU" sz="2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Стоимость </a:t>
                      </a:r>
                    </a:p>
                    <a:p>
                      <a:pPr algn="ctr"/>
                      <a:r>
                        <a:rPr lang="ru-RU" sz="2000" dirty="0" smtClean="0"/>
                        <a:t>(1 кусочек = 120 </a:t>
                      </a:r>
                      <a:r>
                        <a:rPr lang="ru-RU" sz="2000" dirty="0" err="1" smtClean="0"/>
                        <a:t>гр</a:t>
                      </a:r>
                      <a:r>
                        <a:rPr lang="ru-RU" sz="2000" dirty="0" smtClean="0"/>
                        <a:t>)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Мусс «Три</a:t>
                      </a:r>
                      <a:r>
                        <a:rPr lang="ru-RU" baseline="0" dirty="0" smtClean="0"/>
                        <a:t> шоколада». Нежнейший мусс, изысканное сочетание трёх видов шоколада: горького, молочного и белого</a:t>
                      </a:r>
                      <a:endParaRPr lang="ru-RU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250 рублей</a:t>
                      </a:r>
                      <a:endParaRPr lang="ru-RU" sz="3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Чизкейк</a:t>
                      </a:r>
                      <a:r>
                        <a:rPr lang="ru-RU" dirty="0" smtClean="0"/>
                        <a:t>. Десерт на основе сыра Филадельфия с добавлением нежного обезжиренного творога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Мусс «Малина-манго». Нежнейший мусс, сочетающий в себе вкусы экзотического манго</a:t>
                      </a:r>
                      <a:r>
                        <a:rPr lang="ru-RU" baseline="0" dirty="0" smtClean="0"/>
                        <a:t> и сладкой малины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Тирамису</a:t>
                      </a:r>
                      <a:r>
                        <a:rPr lang="ru-RU" dirty="0" smtClean="0"/>
                        <a:t>. Традиционный</a:t>
                      </a:r>
                      <a:r>
                        <a:rPr lang="ru-RU" baseline="0" dirty="0" smtClean="0"/>
                        <a:t> итальянский рецепт на основе сыра </a:t>
                      </a:r>
                      <a:r>
                        <a:rPr lang="ru-RU" baseline="0" dirty="0" err="1" smtClean="0"/>
                        <a:t>Маскарпоне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Оранжевое  чудо. Морковно-миндальный десерт на основе двух сыров: </a:t>
                      </a:r>
                      <a:r>
                        <a:rPr lang="ru-RU" baseline="0" dirty="0" err="1" smtClean="0"/>
                        <a:t>Маскарпоне</a:t>
                      </a:r>
                      <a:r>
                        <a:rPr lang="ru-RU" baseline="0" dirty="0" smtClean="0"/>
                        <a:t> и Филадельфия 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362" y="6130169"/>
            <a:ext cx="2143140" cy="1431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8138" y="6109191"/>
            <a:ext cx="2189609" cy="145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09325"/>
            <a:ext cx="1846238" cy="1238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6436" y="4852201"/>
            <a:ext cx="2351489" cy="1553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4088" y="4709324"/>
            <a:ext cx="2297905" cy="153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250" y="780235"/>
            <a:ext cx="4010026" cy="392908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Наш менеджер будет  рад ответить на ваши вопросы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6061080" y="4995077"/>
            <a:ext cx="463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Телефон для справок: 8(495)517-36-15</a:t>
            </a:r>
            <a:endParaRPr lang="ru-RU" sz="2400" dirty="0"/>
          </a:p>
        </p:txBody>
      </p:sp>
      <p:pic>
        <p:nvPicPr>
          <p:cNvPr id="5123" name="Picture 3" descr="Z:\Шоколадные праздники (фабрика)\Реклама\Печатная реклама\лого\konfael_logo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p:blipFill>
        <p:spPr bwMode="auto">
          <a:xfrm rot="21442782">
            <a:off x="887359" y="2388609"/>
            <a:ext cx="4776228" cy="191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0"/>
            <a:ext cx="9347227" cy="150019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Экскурсия в музей шоколада № 3</a:t>
            </a:r>
            <a:br>
              <a:rPr lang="ru-RU" dirty="0" smtClean="0"/>
            </a:br>
            <a:r>
              <a:rPr lang="ru-RU" dirty="0" smtClean="0"/>
              <a:t>конфетный  мастер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672" y="1774456"/>
            <a:ext cx="8571455" cy="5343293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/>
              <a:t>Исторический экскурс по истории шоколада (с викториной и призами)</a:t>
            </a:r>
          </a:p>
          <a:p>
            <a:pPr lvl="0"/>
            <a:r>
              <a:rPr lang="ru-RU" sz="2400" dirty="0" smtClean="0"/>
              <a:t>мастер-класс по изготовлению конфетного ассорти(конфеты ручной работы, </a:t>
            </a:r>
            <a:r>
              <a:rPr lang="ru-RU" sz="2400" dirty="0" err="1" smtClean="0"/>
              <a:t>рафаэлло</a:t>
            </a:r>
            <a:r>
              <a:rPr lang="ru-RU" sz="2400" dirty="0" smtClean="0"/>
              <a:t>, трюфель) 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Изготовление шоколадного леденца 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Шоколадный диплом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Стоимость: 1850 руб./чел.(группа от 10 человек)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Продолжительность программы 1,5 - 2 часа </a:t>
            </a:r>
            <a:endParaRPr lang="ru-RU" sz="2300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8" name="Рисунок 7" descr="История появления шоколад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1080" y="4709325"/>
            <a:ext cx="3357586" cy="2509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\\ws0\kadri\ws577\My Documents\отправить кому-то\распечатать попсы\лапа мульти.jpg"/>
          <p:cNvPicPr>
            <a:picLocks noChangeAspect="1" noChangeArrowheads="1"/>
          </p:cNvPicPr>
          <p:nvPr/>
        </p:nvPicPr>
        <p:blipFill>
          <a:blip r:embed="rId5" cstate="print"/>
          <a:srcRect t="12500"/>
          <a:stretch>
            <a:fillRect/>
          </a:stretch>
        </p:blipFill>
        <p:spPr bwMode="auto">
          <a:xfrm flipH="1">
            <a:off x="2989246" y="4804545"/>
            <a:ext cx="3198812" cy="2638854"/>
          </a:xfrm>
          <a:prstGeom prst="rect">
            <a:avLst/>
          </a:prstGeom>
          <a:noFill/>
        </p:spPr>
      </p:pic>
      <p:pic>
        <p:nvPicPr>
          <p:cNvPr id="77826" name="Picture 2" descr="\\Ws03\Dt\ws624\Desktop\Сопина\доска объявлений\confael_ishop_krr_2012_b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80763"/>
            <a:ext cx="3003399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-291335"/>
            <a:ext cx="9347227" cy="150019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Экскурсия в музей шоколада № 4</a:t>
            </a:r>
            <a:br>
              <a:rPr lang="ru-RU" dirty="0" smtClean="0"/>
            </a:br>
            <a:r>
              <a:rPr lang="ru-RU" dirty="0" smtClean="0"/>
              <a:t>Шоколадное ремесло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0354" y="1208863"/>
            <a:ext cx="8571455" cy="5343293"/>
          </a:xfrm>
        </p:spPr>
        <p:txBody>
          <a:bodyPr>
            <a:normAutofit/>
          </a:bodyPr>
          <a:lstStyle/>
          <a:p>
            <a:pPr lvl="0" algn="just"/>
            <a:r>
              <a:rPr lang="ru-RU" sz="2400" dirty="0" smtClean="0"/>
              <a:t>Лекция о производстве шоколада (с дегустацией и викториной с призами)</a:t>
            </a:r>
            <a:endParaRPr lang="ru-RU" sz="2300" dirty="0" smtClean="0">
              <a:latin typeface="Monotype Corsiva" pitchFamily="66" charset="0"/>
            </a:endParaRPr>
          </a:p>
          <a:p>
            <a:pPr lvl="0"/>
            <a:r>
              <a:rPr lang="ru-RU" sz="2400" dirty="0" smtClean="0"/>
              <a:t>Шоколадное мыловарение</a:t>
            </a:r>
          </a:p>
          <a:p>
            <a:pPr algn="just"/>
            <a:r>
              <a:rPr lang="ru-RU" sz="2400" dirty="0" smtClean="0"/>
              <a:t>Рисование шоколадной открытки (шарика, сердечка) 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Стоимость: 1400 руб./чел.(группа от 10 человек)</a:t>
            </a:r>
          </a:p>
          <a:p>
            <a:pPr algn="just"/>
            <a:r>
              <a:rPr lang="ru-RU" sz="2300" dirty="0" smtClean="0">
                <a:latin typeface="Monotype Corsiva" pitchFamily="66" charset="0"/>
              </a:rPr>
              <a:t>Продолжительность программы 1,5 - 2 часа </a:t>
            </a:r>
            <a:endParaRPr lang="ru-RU" sz="2300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8" name="Picture 4" descr="Z:\Шоколадные праздники (фабрика)\Фотографии с праздников шоколадных\дегустация\бобы, крошка, какао, масло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16" y="4280697"/>
            <a:ext cx="2673369" cy="3072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4" name="Picture 2" descr="&amp;Kcy;&amp;acy;&amp;rcy;&amp;tcy;&amp;icy;&amp;ncy;&amp;kcy;&amp;icy; &amp;pcy;&amp;ocy; &amp;zcy;&amp;acy;&amp;pcy;&amp;rcy;&amp;ocy;&amp;scy;&amp;ucy; &amp;shcy;&amp;ocy;&amp;kcy;&amp;ocy;&amp;lcy;&amp;acy;&amp;dcy;&amp;ncy;&amp;ocy;&amp;iecy; &amp;mcy;&amp;ycy;&amp;lcy;&amp;o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3626" y="4280697"/>
            <a:ext cx="2834844" cy="31003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Рисунок 9" descr="EJxDW2usvD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46898" y="4332710"/>
            <a:ext cx="2428892" cy="299846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916" y="208731"/>
            <a:ext cx="8465609" cy="126021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мастер-класс  № 1</a:t>
            </a:r>
            <a:br>
              <a:rPr lang="ru-RU" dirty="0" smtClean="0"/>
            </a:br>
            <a:r>
              <a:rPr lang="ru-RU" dirty="0" smtClean="0"/>
              <a:t>Шоколадный художник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Monotype Corsiva" pitchFamily="66" charset="0"/>
              </a:rPr>
              <a:t>Шоколадное рисование: на плитках белого шоколада шоколадными красками</a:t>
            </a:r>
          </a:p>
          <a:p>
            <a:endParaRPr lang="ru-RU" dirty="0" smtClean="0">
              <a:latin typeface="Monotype Corsiva" pitchFamily="66" charset="0"/>
            </a:endParaRPr>
          </a:p>
          <a:p>
            <a:endParaRPr lang="ru-RU" dirty="0" smtClean="0">
              <a:latin typeface="Monotype Corsiva" pitchFamily="66" charset="0"/>
            </a:endParaRPr>
          </a:p>
          <a:p>
            <a:r>
              <a:rPr lang="ru-RU" dirty="0" smtClean="0">
                <a:latin typeface="Monotype Corsiva" pitchFamily="66" charset="0"/>
              </a:rPr>
              <a:t>Изготовление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Шоколадных конфет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ручной работы</a:t>
            </a:r>
          </a:p>
          <a:p>
            <a:pPr>
              <a:buNone/>
            </a:pPr>
            <a:endParaRPr lang="ru-RU" dirty="0" smtClean="0">
              <a:latin typeface="Monotype Corsiva" pitchFamily="66" charset="0"/>
            </a:endParaRPr>
          </a:p>
          <a:p>
            <a:r>
              <a:rPr lang="ru-RU" dirty="0" smtClean="0">
                <a:latin typeface="Monotype Corsiva" pitchFamily="66" charset="0"/>
              </a:rPr>
              <a:t>Продолжительность: 1 час.</a:t>
            </a:r>
          </a:p>
          <a:p>
            <a:r>
              <a:rPr lang="ru-RU" dirty="0" smtClean="0">
                <a:latin typeface="Monotype Corsiva" pitchFamily="66" charset="0"/>
              </a:rPr>
              <a:t>Стоимость: 1250 рублей на человека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                          (группа от 10 человек)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2" descr="\\ws0\kadri\ws577\My Documents\Downloads\шарик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71688" cy="1890329"/>
          </a:xfrm>
          <a:prstGeom prst="rect">
            <a:avLst/>
          </a:prstGeom>
          <a:noFill/>
        </p:spPr>
      </p:pic>
      <p:pic>
        <p:nvPicPr>
          <p:cNvPr id="5" name="Picture 19" descr="КРР_Белый-жемчу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8134" y="2756710"/>
            <a:ext cx="1013646" cy="126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0" descr="КРР_Овация-Конфаэл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7105" y="3701873"/>
            <a:ext cx="1093473" cy="139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9" descr="КРР_Красавица-восток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6699" y="4568270"/>
            <a:ext cx="1084192" cy="131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Z:\Шоколадные праздники (фабрика)\Фотографии с праздников шоколадных\фото разные\Новое изображение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97329" y="2205359"/>
            <a:ext cx="3592338" cy="2128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\\Ws03\Dt\ws577\Desktop\Жукова Юлия\i31741F30vide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75460" y="4296361"/>
            <a:ext cx="2725616" cy="3057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праздники">
      <a:majorFont>
        <a:latin typeface="Monotype Corsiva"/>
        <a:ea typeface=""/>
        <a:cs typeface=""/>
      </a:majorFont>
      <a:minorFont>
        <a:latin typeface="Monotype Corsiva"/>
        <a:ea typeface=""/>
        <a:cs typeface="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5111</TotalTime>
  <Words>2806</Words>
  <Application>Microsoft Macintosh PowerPoint</Application>
  <PresentationFormat>Другой</PresentationFormat>
  <Paragraphs>606</Paragraphs>
  <Slides>67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Изящная</vt:lpstr>
      <vt:lpstr>Конфаэль</vt:lpstr>
      <vt:lpstr>О Компании</vt:lpstr>
      <vt:lpstr>содержание</vt:lpstr>
      <vt:lpstr>Экскурсия на шоколадную фабрику</vt:lpstr>
      <vt:lpstr>Экскурсия в музей шоколада № 1 Шоколадный мастер</vt:lpstr>
      <vt:lpstr>Экскурсия в музей шоколада № 2 Шоколадный Кондитер</vt:lpstr>
      <vt:lpstr>Экскурсия в музей шоколада № 3 конфетный  мастер</vt:lpstr>
      <vt:lpstr>Экскурсия в музей шоколада № 4 Шоколадное ремесло</vt:lpstr>
      <vt:lpstr>мастер-класс  № 1 Шоколадный художник</vt:lpstr>
      <vt:lpstr>мастер-класс  № 2 Фруктово-шоколадный мастер-класс</vt:lpstr>
      <vt:lpstr>мастер-класс  № 3 Шоколадное удовольствие</vt:lpstr>
      <vt:lpstr>мастер-класс  № 4    Шоколатье фабрики «Конфаэль»</vt:lpstr>
      <vt:lpstr>мастер-класс  № 5    Жизнь в шоколаде</vt:lpstr>
      <vt:lpstr>День Рождения на шоколадной фабрике</vt:lpstr>
      <vt:lpstr>Тематический праздник  № 1 Шоколадная мечта </vt:lpstr>
      <vt:lpstr>Тематический праздник №2  Шоколадная вечеринка с пиньятой</vt:lpstr>
      <vt:lpstr>Тематический праздник №3  Шоколэнд</vt:lpstr>
      <vt:lpstr>Тематический праздник №4  веселье в шоколаде</vt:lpstr>
      <vt:lpstr>Тематический праздник №5 Тинейджер в шоколаде</vt:lpstr>
      <vt:lpstr>Тематический праздник №6 мини-праздник</vt:lpstr>
      <vt:lpstr>Тематический праздник №6 мармеладное шоу</vt:lpstr>
      <vt:lpstr>То, что сделает ваш праздник незабываемым</vt:lpstr>
      <vt:lpstr>Шоколадный  фонтан</vt:lpstr>
      <vt:lpstr>Шоколадная  лекция</vt:lpstr>
      <vt:lpstr>Дискотека с пиньятой </vt:lpstr>
      <vt:lpstr>Анимационная программа</vt:lpstr>
      <vt:lpstr>Изготовление фруктов в шоколаде + чаепитие</vt:lpstr>
      <vt:lpstr>Рисование шоколадной открытки (шарика,сердечка)</vt:lpstr>
      <vt:lpstr>Изготовление конфет  ручной работы</vt:lpstr>
      <vt:lpstr>Изготовление торта</vt:lpstr>
      <vt:lpstr>Изготовление шоколадных леденцов</vt:lpstr>
      <vt:lpstr>оформление медалей</vt:lpstr>
      <vt:lpstr>Изготовление шоколадного мыла</vt:lpstr>
      <vt:lpstr>Шоколадный  фонтан в аренду</vt:lpstr>
      <vt:lpstr>Разукрашивание шоколадных шаров/сердец</vt:lpstr>
      <vt:lpstr>Дизайн приглашений, диплом шоколадного кондитера</vt:lpstr>
      <vt:lpstr>Высекание шоколадных скульптур</vt:lpstr>
      <vt:lpstr>Аквагрим, шоколадный грим</vt:lpstr>
      <vt:lpstr>Оформление зала</vt:lpstr>
      <vt:lpstr>Фотосъемка, видеосъемка</vt:lpstr>
      <vt:lpstr>Шоу мыльных пузырей</vt:lpstr>
      <vt:lpstr>Тесла шоу</vt:lpstr>
      <vt:lpstr>Бумажное шоу</vt:lpstr>
      <vt:lpstr>Выездные мероприятия</vt:lpstr>
      <vt:lpstr>Сборная смешариков</vt:lpstr>
      <vt:lpstr>Поездка в «Смешляндию» (2-5 лет)</vt:lpstr>
      <vt:lpstr>Йо-хо-хо! Пираты xxi века (5-12 лет)</vt:lpstr>
      <vt:lpstr>Человек паук мне друг!  (4-7 лет)</vt:lpstr>
      <vt:lpstr>Алиса в стране чудес (5-12 лет)</vt:lpstr>
      <vt:lpstr>Клуб winx навсегда</vt:lpstr>
      <vt:lpstr>Дети солнца, или  встреча с индейцами (6-12 лет)</vt:lpstr>
      <vt:lpstr>Смурфительная история  (4-9 лет)</vt:lpstr>
      <vt:lpstr>Вестерн-шоу, или сцены из жизни дикого запада (7-12 лет)</vt:lpstr>
      <vt:lpstr>А кто такие фиксики?..  (4-10 лет)</vt:lpstr>
      <vt:lpstr>Рапунцель. Запутанная история (8-13 лет)</vt:lpstr>
      <vt:lpstr>Миссия выполнима или секретные агенты x.x.x.(8-13 лет)</vt:lpstr>
      <vt:lpstr>В гостях у сказки (герои сказок, мультфильмов и фильмов)</vt:lpstr>
      <vt:lpstr>Презентация PowerPoint</vt:lpstr>
      <vt:lpstr>Презентация PowerPoint</vt:lpstr>
      <vt:lpstr>Ростовые куклы Маша и Медведь</vt:lpstr>
      <vt:lpstr>Меню фабрики</vt:lpstr>
      <vt:lpstr>Презентация PowerPoint</vt:lpstr>
      <vt:lpstr>Презентация PowerPoint</vt:lpstr>
      <vt:lpstr>Презентация PowerPoint</vt:lpstr>
      <vt:lpstr>Шоколадное меню</vt:lpstr>
      <vt:lpstr>Торты и пирожные</vt:lpstr>
      <vt:lpstr>Наш менеджер будет  рад ответить на ваши вопросы</vt:lpstr>
    </vt:vector>
  </TitlesOfParts>
  <Company>moddom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Каминская</dc:creator>
  <cp:lastModifiedBy>Андрей М</cp:lastModifiedBy>
  <cp:revision>446</cp:revision>
  <dcterms:created xsi:type="dcterms:W3CDTF">2013-08-08T04:56:19Z</dcterms:created>
  <dcterms:modified xsi:type="dcterms:W3CDTF">2018-02-07T13:56:22Z</dcterms:modified>
</cp:coreProperties>
</file>